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Default Extension="docx" ContentType="application/vnd.openxmlformats-officedocument.wordprocessingml.document"/>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Lst>
  <p:notesMasterIdLst>
    <p:notesMasterId r:id="rId82"/>
  </p:notesMasterIdLst>
  <p:handoutMasterIdLst>
    <p:handoutMasterId r:id="rId83"/>
  </p:handoutMasterIdLst>
  <p:sldIdLst>
    <p:sldId id="578" r:id="rId2"/>
    <p:sldId id="662" r:id="rId3"/>
    <p:sldId id="663" r:id="rId4"/>
    <p:sldId id="664" r:id="rId5"/>
    <p:sldId id="585" r:id="rId6"/>
    <p:sldId id="665" r:id="rId7"/>
    <p:sldId id="588" r:id="rId8"/>
    <p:sldId id="589" r:id="rId9"/>
    <p:sldId id="590" r:id="rId10"/>
    <p:sldId id="591" r:id="rId11"/>
    <p:sldId id="592" r:id="rId12"/>
    <p:sldId id="593" r:id="rId13"/>
    <p:sldId id="594" r:id="rId14"/>
    <p:sldId id="596" r:id="rId15"/>
    <p:sldId id="597" r:id="rId16"/>
    <p:sldId id="598" r:id="rId17"/>
    <p:sldId id="599" r:id="rId18"/>
    <p:sldId id="600" r:id="rId19"/>
    <p:sldId id="601" r:id="rId20"/>
    <p:sldId id="604" r:id="rId21"/>
    <p:sldId id="605" r:id="rId22"/>
    <p:sldId id="610" r:id="rId23"/>
    <p:sldId id="611" r:id="rId24"/>
    <p:sldId id="612" r:id="rId25"/>
    <p:sldId id="674" r:id="rId26"/>
    <p:sldId id="671" r:id="rId27"/>
    <p:sldId id="670" r:id="rId28"/>
    <p:sldId id="666" r:id="rId29"/>
    <p:sldId id="667" r:id="rId30"/>
    <p:sldId id="668" r:id="rId31"/>
    <p:sldId id="669" r:id="rId32"/>
    <p:sldId id="675" r:id="rId33"/>
    <p:sldId id="672" r:id="rId34"/>
    <p:sldId id="673" r:id="rId35"/>
    <p:sldId id="676" r:id="rId36"/>
    <p:sldId id="677" r:id="rId37"/>
    <p:sldId id="680" r:id="rId38"/>
    <p:sldId id="682" r:id="rId39"/>
    <p:sldId id="683" r:id="rId40"/>
    <p:sldId id="684" r:id="rId41"/>
    <p:sldId id="685" r:id="rId42"/>
    <p:sldId id="686" r:id="rId43"/>
    <p:sldId id="688" r:id="rId44"/>
    <p:sldId id="689" r:id="rId45"/>
    <p:sldId id="690" r:id="rId46"/>
    <p:sldId id="693" r:id="rId47"/>
    <p:sldId id="694" r:id="rId48"/>
    <p:sldId id="696" r:id="rId49"/>
    <p:sldId id="697" r:id="rId50"/>
    <p:sldId id="698" r:id="rId51"/>
    <p:sldId id="699" r:id="rId52"/>
    <p:sldId id="700" r:id="rId53"/>
    <p:sldId id="742" r:id="rId54"/>
    <p:sldId id="743" r:id="rId55"/>
    <p:sldId id="728" r:id="rId56"/>
    <p:sldId id="744" r:id="rId57"/>
    <p:sldId id="753" r:id="rId58"/>
    <p:sldId id="703" r:id="rId59"/>
    <p:sldId id="721" r:id="rId60"/>
    <p:sldId id="706" r:id="rId61"/>
    <p:sldId id="720" r:id="rId62"/>
    <p:sldId id="707" r:id="rId63"/>
    <p:sldId id="626" r:id="rId64"/>
    <p:sldId id="746" r:id="rId65"/>
    <p:sldId id="729" r:id="rId66"/>
    <p:sldId id="730" r:id="rId67"/>
    <p:sldId id="732" r:id="rId68"/>
    <p:sldId id="733" r:id="rId69"/>
    <p:sldId id="734" r:id="rId70"/>
    <p:sldId id="735" r:id="rId71"/>
    <p:sldId id="736" r:id="rId72"/>
    <p:sldId id="737" r:id="rId73"/>
    <p:sldId id="754" r:id="rId74"/>
    <p:sldId id="630" r:id="rId75"/>
    <p:sldId id="631" r:id="rId76"/>
    <p:sldId id="748" r:id="rId77"/>
    <p:sldId id="634" r:id="rId78"/>
    <p:sldId id="632" r:id="rId79"/>
    <p:sldId id="752" r:id="rId80"/>
    <p:sldId id="633" r:id="rId81"/>
  </p:sldIdLst>
  <p:sldSz cx="9144000" cy="6858000" type="screen4x3"/>
  <p:notesSz cx="6858000" cy="9296400"/>
  <p:defaultTex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0000"/>
    <a:srgbClr val="000099"/>
    <a:srgbClr val="FF3300"/>
    <a:srgbClr val="33CCCC"/>
    <a:srgbClr val="00FFFF"/>
    <a:srgbClr val="9900FF"/>
    <a:srgbClr val="6666FF"/>
    <a:srgbClr val="CCCCFF"/>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03" autoAdjust="0"/>
    <p:restoredTop sz="72233" autoAdjust="0"/>
  </p:normalViewPr>
  <p:slideViewPr>
    <p:cSldViewPr>
      <p:cViewPr>
        <p:scale>
          <a:sx n="50" d="100"/>
          <a:sy n="50" d="100"/>
        </p:scale>
        <p:origin x="-978" y="66"/>
      </p:cViewPr>
      <p:guideLst>
        <p:guide orient="horz" pos="2160"/>
        <p:guide pos="2880"/>
      </p:guideLst>
    </p:cSldViewPr>
  </p:slideViewPr>
  <p:outlineViewPr>
    <p:cViewPr>
      <p:scale>
        <a:sx n="50" d="100"/>
        <a:sy n="50" d="100"/>
      </p:scale>
      <p:origin x="0" y="10928"/>
    </p:cViewPr>
  </p:outlineViewPr>
  <p:notesTextViewPr>
    <p:cViewPr>
      <p:scale>
        <a:sx n="100" d="100"/>
        <a:sy n="100" d="100"/>
      </p:scale>
      <p:origin x="0" y="360"/>
    </p:cViewPr>
  </p:notesTextViewPr>
  <p:sorterViewPr>
    <p:cViewPr varScale="1">
      <p:scale>
        <a:sx n="1" d="1"/>
        <a:sy n="1" d="1"/>
      </p:scale>
      <p:origin x="0" y="21690"/>
    </p:cViewPr>
  </p:sorterViewPr>
  <p:notesViewPr>
    <p:cSldViewPr>
      <p:cViewPr>
        <p:scale>
          <a:sx n="150" d="100"/>
          <a:sy n="150" d="100"/>
        </p:scale>
        <p:origin x="-72" y="2622"/>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ffrap\Desktop\RESEARCH\Combinded%20ACZA%20herring\Sept%2011\Creosote%20study%200828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ffrap\Desktop\RESEARCH\Combinded%20ACZA%20herring\Sept%2011\Creosote%20study%200828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
  <c:chart>
    <c:plotArea>
      <c:layout/>
      <c:scatterChart>
        <c:scatterStyle val="smoothMarker"/>
        <c:ser>
          <c:idx val="0"/>
          <c:order val="0"/>
          <c:xVal>
            <c:numRef>
              <c:f>Graphs!$N$75:$N$83</c:f>
              <c:numCache>
                <c:formatCode>General</c:formatCode>
                <c:ptCount val="9"/>
                <c:pt idx="0">
                  <c:v>0.1</c:v>
                </c:pt>
                <c:pt idx="1">
                  <c:v>0.1</c:v>
                </c:pt>
                <c:pt idx="2">
                  <c:v>2.5</c:v>
                </c:pt>
                <c:pt idx="3">
                  <c:v>4.5</c:v>
                </c:pt>
                <c:pt idx="4">
                  <c:v>4.8</c:v>
                </c:pt>
                <c:pt idx="5">
                  <c:v>5.9</c:v>
                </c:pt>
                <c:pt idx="6">
                  <c:v>8.3000000000000007</c:v>
                </c:pt>
                <c:pt idx="7">
                  <c:v>25.9</c:v>
                </c:pt>
                <c:pt idx="8">
                  <c:v>100.3</c:v>
                </c:pt>
              </c:numCache>
            </c:numRef>
          </c:xVal>
          <c:yVal>
            <c:numRef>
              <c:f>Graphs!$P$75:$P$83</c:f>
              <c:numCache>
                <c:formatCode>General</c:formatCode>
                <c:ptCount val="9"/>
                <c:pt idx="0">
                  <c:v>4.1840225999999969</c:v>
                </c:pt>
                <c:pt idx="1">
                  <c:v>5.6519448999999966</c:v>
                </c:pt>
                <c:pt idx="2">
                  <c:v>3.1373856999999998</c:v>
                </c:pt>
                <c:pt idx="3">
                  <c:v>3.6171383000000001</c:v>
                </c:pt>
                <c:pt idx="4">
                  <c:v>8.5445961000000015</c:v>
                </c:pt>
                <c:pt idx="5">
                  <c:v>5.9496606000000032</c:v>
                </c:pt>
                <c:pt idx="6">
                  <c:v>17.76095840000001</c:v>
                </c:pt>
                <c:pt idx="7">
                  <c:v>58.097706900000013</c:v>
                </c:pt>
                <c:pt idx="8">
                  <c:v>66.915854600000046</c:v>
                </c:pt>
              </c:numCache>
            </c:numRef>
          </c:yVal>
          <c:smooth val="1"/>
        </c:ser>
        <c:axId val="51676288"/>
        <c:axId val="51678208"/>
      </c:scatterChart>
      <c:valAx>
        <c:axId val="51676288"/>
        <c:scaling>
          <c:logBase val="10"/>
          <c:orientation val="minMax"/>
          <c:max val="110"/>
          <c:min val="0.1"/>
        </c:scaling>
        <c:axPos val="b"/>
        <c:title>
          <c:tx>
            <c:rich>
              <a:bodyPr/>
              <a:lstStyle/>
              <a:p>
                <a:pPr>
                  <a:defRPr/>
                </a:pPr>
                <a:r>
                  <a:rPr lang="en-US"/>
                  <a:t>approximate mean TPAH</a:t>
                </a:r>
              </a:p>
            </c:rich>
          </c:tx>
          <c:layout/>
        </c:title>
        <c:numFmt formatCode="General" sourceLinked="1"/>
        <c:minorTickMark val="out"/>
        <c:tickLblPos val="nextTo"/>
        <c:crossAx val="51678208"/>
        <c:crosses val="autoZero"/>
        <c:crossBetween val="midCat"/>
      </c:valAx>
      <c:valAx>
        <c:axId val="51678208"/>
        <c:scaling>
          <c:orientation val="minMax"/>
          <c:max val="100"/>
          <c:min val="0"/>
        </c:scaling>
        <c:axPos val="l"/>
        <c:title>
          <c:tx>
            <c:rich>
              <a:bodyPr rot="-5400000" vert="horz"/>
              <a:lstStyle/>
              <a:p>
                <a:pPr>
                  <a:defRPr/>
                </a:pPr>
                <a:r>
                  <a:rPr lang="en-US"/>
                  <a:t>Mean percent skeletal defects</a:t>
                </a:r>
              </a:p>
            </c:rich>
          </c:tx>
          <c:layout/>
        </c:title>
        <c:numFmt formatCode="General" sourceLinked="1"/>
        <c:tickLblPos val="nextTo"/>
        <c:crossAx val="51676288"/>
        <c:crossesAt val="0.1"/>
        <c:crossBetween val="midCat"/>
      </c:valAx>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
  <c:chart>
    <c:plotArea>
      <c:layout/>
      <c:scatterChart>
        <c:scatterStyle val="smoothMarker"/>
        <c:ser>
          <c:idx val="0"/>
          <c:order val="0"/>
          <c:xVal>
            <c:numRef>
              <c:f>Graphs!$N$66:$N$74</c:f>
              <c:numCache>
                <c:formatCode>General</c:formatCode>
                <c:ptCount val="9"/>
                <c:pt idx="0">
                  <c:v>0.1</c:v>
                </c:pt>
                <c:pt idx="1">
                  <c:v>0.1</c:v>
                </c:pt>
                <c:pt idx="2">
                  <c:v>2.5</c:v>
                </c:pt>
                <c:pt idx="3">
                  <c:v>4.5</c:v>
                </c:pt>
                <c:pt idx="4">
                  <c:v>4.8</c:v>
                </c:pt>
                <c:pt idx="5">
                  <c:v>5.9</c:v>
                </c:pt>
                <c:pt idx="6">
                  <c:v>8.3000000000000007</c:v>
                </c:pt>
                <c:pt idx="7">
                  <c:v>25.9</c:v>
                </c:pt>
                <c:pt idx="8">
                  <c:v>100.3</c:v>
                </c:pt>
              </c:numCache>
            </c:numRef>
          </c:xVal>
          <c:yVal>
            <c:numRef>
              <c:f>Graphs!$P$66:$P$74</c:f>
              <c:numCache>
                <c:formatCode>General</c:formatCode>
                <c:ptCount val="9"/>
                <c:pt idx="0">
                  <c:v>98.234001500000005</c:v>
                </c:pt>
                <c:pt idx="1">
                  <c:v>97.275308399999929</c:v>
                </c:pt>
                <c:pt idx="2">
                  <c:v>96.036611600000043</c:v>
                </c:pt>
                <c:pt idx="3">
                  <c:v>96.984723399999993</c:v>
                </c:pt>
                <c:pt idx="4">
                  <c:v>95.918372699999978</c:v>
                </c:pt>
                <c:pt idx="5">
                  <c:v>97.652888099999913</c:v>
                </c:pt>
                <c:pt idx="6">
                  <c:v>80.570229400000045</c:v>
                </c:pt>
                <c:pt idx="7">
                  <c:v>55.675749900000021</c:v>
                </c:pt>
                <c:pt idx="8">
                  <c:v>42.054369699999995</c:v>
                </c:pt>
              </c:numCache>
            </c:numRef>
          </c:yVal>
          <c:smooth val="1"/>
        </c:ser>
        <c:axId val="51698304"/>
        <c:axId val="51184384"/>
      </c:scatterChart>
      <c:valAx>
        <c:axId val="51698304"/>
        <c:scaling>
          <c:logBase val="10"/>
          <c:orientation val="minMax"/>
          <c:max val="110"/>
          <c:min val="0.1"/>
        </c:scaling>
        <c:axPos val="b"/>
        <c:title>
          <c:tx>
            <c:rich>
              <a:bodyPr/>
              <a:lstStyle/>
              <a:p>
                <a:pPr>
                  <a:defRPr/>
                </a:pPr>
                <a:r>
                  <a:rPr lang="en-US"/>
                  <a:t>approximate mean TPAH</a:t>
                </a:r>
              </a:p>
            </c:rich>
          </c:tx>
          <c:layout/>
        </c:title>
        <c:numFmt formatCode="General" sourceLinked="1"/>
        <c:minorTickMark val="out"/>
        <c:tickLblPos val="nextTo"/>
        <c:crossAx val="51184384"/>
        <c:crosses val="autoZero"/>
        <c:crossBetween val="midCat"/>
      </c:valAx>
      <c:valAx>
        <c:axId val="51184384"/>
        <c:scaling>
          <c:orientation val="minMax"/>
          <c:max val="100"/>
          <c:min val="0"/>
        </c:scaling>
        <c:axPos val="l"/>
        <c:title>
          <c:tx>
            <c:rich>
              <a:bodyPr rot="-5400000" vert="horz"/>
              <a:lstStyle/>
              <a:p>
                <a:pPr>
                  <a:defRPr/>
                </a:pPr>
                <a:r>
                  <a:rPr lang="en-US"/>
                  <a:t>Mean percent swimming</a:t>
                </a:r>
              </a:p>
            </c:rich>
          </c:tx>
          <c:layout/>
        </c:title>
        <c:numFmt formatCode="General" sourceLinked="1"/>
        <c:tickLblPos val="nextTo"/>
        <c:crossAx val="51698304"/>
        <c:crossesAt val="0.1"/>
        <c:crossBetween val="midCat"/>
      </c:valAx>
    </c:plotArea>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671990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685800" y="5345113"/>
            <a:ext cx="5486400" cy="3486150"/>
          </a:xfrm>
          <a:prstGeom prst="rect">
            <a:avLst/>
          </a:prstGeom>
          <a:noFill/>
          <a:ln w="12700">
            <a:noFill/>
            <a:miter lim="800000"/>
            <a:headEnd/>
            <a:tailEnd/>
          </a:ln>
          <a:effectLst/>
        </p:spPr>
        <p:txBody>
          <a:bodyPr vert="horz" wrap="square" lIns="91917" tIns="45152" rIns="91917" bIns="45152" numCol="1" anchor="t" anchorCtr="0" compatLnSpc="1">
            <a:prstTxWarp prst="textNoShape">
              <a:avLst/>
            </a:prstTxWarp>
          </a:bodyPr>
          <a:lstStyle/>
          <a:p>
            <a:pPr lvl="0"/>
            <a:r>
              <a:rPr lang="en-US" noProof="0" smtClean="0"/>
              <a:t>Click to edit Master text styles</a:t>
            </a:r>
          </a:p>
        </p:txBody>
      </p:sp>
      <p:sp>
        <p:nvSpPr>
          <p:cNvPr id="4099" name="Rectangle 3"/>
          <p:cNvSpPr>
            <a:spLocks noGrp="1" noRot="1" noChangeAspect="1" noChangeArrowheads="1" noTextEdit="1"/>
          </p:cNvSpPr>
          <p:nvPr>
            <p:ph type="sldImg" idx="2"/>
          </p:nvPr>
        </p:nvSpPr>
        <p:spPr bwMode="auto">
          <a:xfrm>
            <a:off x="642938" y="703263"/>
            <a:ext cx="5575300" cy="418147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xmlns="" val="398202485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0"/>
      </a:defRPr>
    </a:lvl1pPr>
    <a:lvl2pPr marL="742950" indent="-28575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pewenvironment.org/news-room/reports/oil-spill-prevention-and-response-in-the-us-arctic-ocean-unexamined-risks-unacceptable-consequences-8589942645"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829967"/>
            <a:ext cx="2971800" cy="464820"/>
          </a:xfrm>
          <a:prstGeom prst="rect">
            <a:avLst/>
          </a:prstGeom>
          <a:ln/>
        </p:spPr>
        <p:txBody>
          <a:bodyPr/>
          <a:lstStyle/>
          <a:p>
            <a:fld id="{63C93C2E-3D7B-41AB-847C-96770A47847F}" type="slidenum">
              <a:rPr lang="en-US"/>
              <a:pPr/>
              <a:t>5</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These experiments were carried out in a laboratory and cold room testing space leased from the Barrow Arctic Sciences Consortium (BASC) located in Barrow, Alaska. Staff from the University of Alaska Fairbanks (UAF) conduct the field and laboratory activities, with oversight and support provided by </a:t>
            </a:r>
            <a:r>
              <a:rPr lang="en-US" sz="1200" kern="1200" dirty="0" err="1" smtClean="0">
                <a:solidFill>
                  <a:schemeClr val="tx1"/>
                </a:solidFill>
                <a:latin typeface="+mn-lt"/>
                <a:ea typeface="+mn-ea"/>
                <a:cs typeface="+mn-cs"/>
              </a:rPr>
              <a:t>NewFields</a:t>
            </a:r>
            <a:r>
              <a:rPr lang="en-US" sz="1200" kern="1200" dirty="0" smtClean="0">
                <a:solidFill>
                  <a:schemeClr val="tx1"/>
                </a:solidFill>
                <a:latin typeface="+mn-lt"/>
                <a:ea typeface="+mn-ea"/>
                <a:cs typeface="+mn-cs"/>
              </a:rPr>
              <a:t> Northwest.</a:t>
            </a:r>
          </a:p>
          <a:p>
            <a:r>
              <a:rPr lang="en-US" sz="1200" kern="1200" dirty="0" smtClean="0">
                <a:solidFill>
                  <a:schemeClr val="tx1"/>
                </a:solidFill>
                <a:latin typeface="+mn-lt"/>
                <a:ea typeface="+mn-ea"/>
                <a:cs typeface="+mn-cs"/>
              </a:rPr>
              <a:t>All field activities were conducted in either the Chukchi or Beaufort Seas, adjacent to Point Barrow.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45155A3-79BD-4FBB-A059-741213F86396}" type="slidenum">
              <a:rPr lang="en-US" smtClean="0"/>
              <a:pPr/>
              <a:t>37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45155A3-79BD-4FBB-A059-741213F86396}" type="slidenum">
              <a:rPr lang="en-US" smtClean="0"/>
              <a:pPr/>
              <a:t>40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Copepods are </a:t>
            </a:r>
            <a:r>
              <a:rPr lang="en-US" sz="1200" kern="1200" baseline="0" dirty="0" err="1" smtClean="0">
                <a:solidFill>
                  <a:schemeClr val="tx1"/>
                </a:solidFill>
                <a:latin typeface="+mn-lt"/>
                <a:ea typeface="+mn-ea"/>
                <a:cs typeface="+mn-cs"/>
              </a:rPr>
              <a:t>planktonic</a:t>
            </a:r>
            <a:r>
              <a:rPr lang="en-US" sz="1200" kern="1200" baseline="0" dirty="0" smtClean="0">
                <a:solidFill>
                  <a:schemeClr val="tx1"/>
                </a:solidFill>
                <a:latin typeface="+mn-lt"/>
                <a:ea typeface="+mn-ea"/>
                <a:cs typeface="+mn-cs"/>
              </a:rPr>
              <a:t> organisms and are carried by ocean currents. C</a:t>
            </a:r>
            <a:r>
              <a:rPr lang="en-US" sz="1200" i="0" kern="1200" baseline="0" dirty="0" smtClean="0">
                <a:solidFill>
                  <a:schemeClr val="tx1"/>
                </a:solidFill>
                <a:latin typeface="+mn-lt"/>
                <a:ea typeface="+mn-ea"/>
                <a:cs typeface="+mn-cs"/>
              </a:rPr>
              <a:t>opepods were all caught using a small plankton nets. These nets are conical in shape and attached to a stainless steel ring that keeps the mouth of the net open. The other end of the net contains</a:t>
            </a:r>
            <a:r>
              <a:rPr lang="en-US" sz="1200" kern="1200" dirty="0" smtClean="0">
                <a:solidFill>
                  <a:schemeClr val="tx1"/>
                </a:solidFill>
                <a:latin typeface="+mn-lt"/>
                <a:ea typeface="+mn-ea"/>
                <a:cs typeface="+mn-cs"/>
              </a:rPr>
              <a:t> a collection chamber where the sample becomes concentrated.</a:t>
            </a:r>
            <a:r>
              <a:rPr lang="en-US" sz="1200" i="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During open water conditions, copepods were collected with vertical tows adjacent to floating ice bergs as well as tows behind a boat. </a:t>
            </a:r>
            <a:endParaRPr lang="en-US" dirty="0" smtClean="0"/>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45155A3-79BD-4FBB-A059-741213F86396}" type="slidenum">
              <a:rPr lang="en-US" smtClean="0"/>
              <a:pPr/>
              <a:t>41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Juvenile arctic cod (100-130 mm)</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were collected using a </a:t>
            </a:r>
            <a:r>
              <a:rPr lang="en-US" sz="1200" kern="1200" dirty="0" err="1" smtClean="0">
                <a:solidFill>
                  <a:schemeClr val="tx1"/>
                </a:solidFill>
                <a:latin typeface="+mn-lt"/>
                <a:ea typeface="+mn-ea"/>
                <a:cs typeface="+mn-cs"/>
              </a:rPr>
              <a:t>fyke</a:t>
            </a:r>
            <a:r>
              <a:rPr lang="en-US" sz="1200" kern="1200" dirty="0" smtClean="0">
                <a:solidFill>
                  <a:schemeClr val="tx1"/>
                </a:solidFill>
                <a:latin typeface="+mn-lt"/>
                <a:ea typeface="+mn-ea"/>
                <a:cs typeface="+mn-cs"/>
              </a:rPr>
              <a:t>-net. </a:t>
            </a:r>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a:t>
            </a:r>
            <a:r>
              <a:rPr lang="en-US" sz="1200" kern="1200" baseline="0" dirty="0" err="1" smtClean="0">
                <a:solidFill>
                  <a:schemeClr val="tx1"/>
                </a:solidFill>
                <a:latin typeface="+mn-lt"/>
                <a:ea typeface="+mn-ea"/>
                <a:cs typeface="+mn-cs"/>
              </a:rPr>
              <a:t>Fyke</a:t>
            </a:r>
            <a:r>
              <a:rPr lang="en-US" sz="1200" kern="1200" baseline="0" dirty="0" smtClean="0">
                <a:solidFill>
                  <a:schemeClr val="tx1"/>
                </a:solidFill>
                <a:latin typeface="+mn-lt"/>
                <a:ea typeface="+mn-ea"/>
                <a:cs typeface="+mn-cs"/>
              </a:rPr>
              <a:t> net is a static net that is positioned perpendicular to the shore with wings that are</a:t>
            </a:r>
            <a:r>
              <a:rPr lang="en-US" sz="1200" b="1" i="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stretched out parallel to the beach. Fish that run the shoreline are funneled into the net consisting of a series of ring traps that make it difficult for the fish to exit.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Organisms were transferred to</a:t>
            </a:r>
            <a:r>
              <a:rPr lang="en-US" sz="1200" kern="1200" baseline="0" dirty="0" smtClean="0">
                <a:solidFill>
                  <a:schemeClr val="tx1"/>
                </a:solidFill>
                <a:latin typeface="+mn-lt"/>
                <a:ea typeface="+mn-ea"/>
                <a:cs typeface="+mn-cs"/>
              </a:rPr>
              <a:t> the lab in coolers and </a:t>
            </a:r>
            <a:r>
              <a:rPr lang="en-US" sz="1200" kern="1200" dirty="0" smtClean="0">
                <a:solidFill>
                  <a:schemeClr val="tx1"/>
                </a:solidFill>
                <a:latin typeface="+mn-lt"/>
                <a:ea typeface="+mn-ea"/>
                <a:cs typeface="+mn-cs"/>
              </a:rPr>
              <a:t>allowed to slowly acclimate to the cold room temperature.  Once acclimated, the organisms were transferred to aerated 10 gallon aquariums containing 80% filtered seawater and 20% fresh non-filtered seawater.  Water quality parameters were measured daily and cultures containing arctic cod were renewed with filtered seawater every other day, while copepod cultures were renewed once a week.  Collected copepods were used to feed the arctic cod (and </a:t>
            </a:r>
            <a:r>
              <a:rPr lang="en-US" sz="1200" kern="1200" dirty="0" err="1" smtClean="0">
                <a:solidFill>
                  <a:schemeClr val="tx1"/>
                </a:solidFill>
                <a:latin typeface="+mn-lt"/>
                <a:ea typeface="+mn-ea"/>
                <a:cs typeface="+mn-cs"/>
              </a:rPr>
              <a:t>sculpin</a:t>
            </a:r>
            <a:r>
              <a:rPr lang="en-US" sz="1200" kern="1200" dirty="0" smtClean="0">
                <a:solidFill>
                  <a:schemeClr val="tx1"/>
                </a:solidFill>
                <a:latin typeface="+mn-lt"/>
                <a:ea typeface="+mn-ea"/>
                <a:cs typeface="+mn-cs"/>
              </a:rPr>
              <a:t>) cultures, while copepods were fed a phytoplankton suspension.  </a:t>
            </a:r>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45155A3-79BD-4FBB-A059-741213F86396}" type="slidenum">
              <a:rPr lang="en-US" smtClean="0"/>
              <a:pPr/>
              <a:t>43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All maintenance and renewal water was filtered Chukchi or Beaufort Sea water.</a:t>
            </a:r>
          </a:p>
          <a:p>
            <a:r>
              <a:rPr lang="en-US" sz="1200" kern="1200" dirty="0" smtClean="0">
                <a:solidFill>
                  <a:schemeClr val="tx1"/>
                </a:solidFill>
                <a:latin typeface="+mn-lt"/>
                <a:ea typeface="+mn-ea"/>
                <a:cs typeface="+mn-cs"/>
              </a:rPr>
              <a:t>We had</a:t>
            </a:r>
            <a:r>
              <a:rPr lang="en-US" sz="1200" kern="1200" baseline="0" dirty="0" smtClean="0">
                <a:solidFill>
                  <a:schemeClr val="tx1"/>
                </a:solidFill>
                <a:latin typeface="+mn-lt"/>
                <a:ea typeface="+mn-ea"/>
                <a:cs typeface="+mn-cs"/>
              </a:rPr>
              <a:t> to collect a lot of water!!!!</a:t>
            </a:r>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45155A3-79BD-4FBB-A059-741213F86396}" type="slidenum">
              <a:rPr lang="en-US" smtClean="0"/>
              <a:pPr/>
              <a:t>44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Toxicity of chemically and physically dispersed oil was evaluated for three types of dispersed oil:</a:t>
            </a:r>
          </a:p>
          <a:p>
            <a:r>
              <a:rPr lang="en-US" sz="1200" kern="1200" dirty="0" smtClean="0">
                <a:solidFill>
                  <a:schemeClr val="tx1"/>
                </a:solidFill>
                <a:latin typeface="+mn-lt"/>
                <a:ea typeface="+mn-ea"/>
                <a:cs typeface="+mn-cs"/>
              </a:rPr>
              <a:t>The physically dispersed petroleum preparations included a water-accommodated fraction (WAF) and a more energetic physical dispersion, which our group termed a “breaking wave WAF”. </a:t>
            </a:r>
          </a:p>
          <a:p>
            <a:r>
              <a:rPr lang="en-US" sz="1200" kern="1200" dirty="0" smtClean="0">
                <a:solidFill>
                  <a:schemeClr val="tx1"/>
                </a:solidFill>
                <a:latin typeface="+mn-lt"/>
                <a:ea typeface="+mn-ea"/>
                <a:cs typeface="+mn-cs"/>
              </a:rPr>
              <a:t>The chemically-dispersed petroleum preparation, or chemically-enhanced WAF (CE-WAF), was prepared in a manner similar to the WAF, except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 the addition of chemical dispersant. </a:t>
            </a:r>
          </a:p>
          <a:p>
            <a:r>
              <a:rPr lang="en-US" sz="1200" kern="1200" baseline="0" dirty="0" smtClean="0">
                <a:solidFill>
                  <a:schemeClr val="tx1"/>
                </a:solidFill>
                <a:latin typeface="+mn-lt"/>
                <a:ea typeface="+mn-ea"/>
                <a:cs typeface="+mn-cs"/>
              </a:rPr>
              <a:t>Toxicity tests were conducted with these 100% WAF and CEWAF preparations and their dilutions. </a:t>
            </a:r>
          </a:p>
          <a:p>
            <a:r>
              <a:rPr lang="en-US" sz="1200" kern="1200" baseline="0" dirty="0" smtClean="0">
                <a:solidFill>
                  <a:schemeClr val="tx1"/>
                </a:solidFill>
                <a:latin typeface="+mn-lt"/>
                <a:ea typeface="+mn-ea"/>
                <a:cs typeface="+mn-cs"/>
              </a:rPr>
              <a:t>There are many published papers on procedures to follow when making these WAF and CE-WAF solutions, I’ll do a brief overview of our methods.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0"/>
              </a:rPr>
              <a:t>Stock solutions of WAF, BW-WAF, and CE-WAF were prepared with a loading rate of 10 g</a:t>
            </a:r>
            <a:r>
              <a:rPr lang="en-US" sz="1200" kern="1200" baseline="0" dirty="0" smtClean="0">
                <a:solidFill>
                  <a:schemeClr val="tx1"/>
                </a:solidFill>
                <a:latin typeface="Arial" charset="0"/>
                <a:ea typeface="ＭＳ Ｐゴシック" charset="-128"/>
                <a:cs typeface="ＭＳ Ｐゴシック" charset="0"/>
              </a:rPr>
              <a:t> of </a:t>
            </a:r>
            <a:r>
              <a:rPr lang="en-US" sz="1200" kern="1200" dirty="0" smtClean="0">
                <a:solidFill>
                  <a:schemeClr val="tx1"/>
                </a:solidFill>
                <a:latin typeface="Arial" charset="0"/>
                <a:ea typeface="ＭＳ Ｐゴシック" charset="-128"/>
                <a:cs typeface="ＭＳ Ｐゴシック" charset="0"/>
              </a:rPr>
              <a:t>ANS per</a:t>
            </a:r>
            <a:r>
              <a:rPr lang="en-US" sz="1200" kern="1200" baseline="0" dirty="0" smtClean="0">
                <a:solidFill>
                  <a:schemeClr val="tx1"/>
                </a:solidFill>
                <a:latin typeface="Arial" charset="0"/>
                <a:ea typeface="ＭＳ Ｐゴシック" charset="-128"/>
                <a:cs typeface="ＭＳ Ｐゴシック" charset="0"/>
              </a:rPr>
              <a:t> L of</a:t>
            </a:r>
            <a:r>
              <a:rPr lang="en-US" sz="1200" kern="1200" dirty="0" smtClean="0">
                <a:solidFill>
                  <a:schemeClr val="tx1"/>
                </a:solidFill>
                <a:latin typeface="Arial" charset="0"/>
                <a:ea typeface="ＭＳ Ｐゴシック" charset="-128"/>
                <a:cs typeface="ＭＳ Ｐゴシック" charset="0"/>
              </a:rPr>
              <a:t> filtered seawater in aspirator bottles. </a:t>
            </a:r>
          </a:p>
          <a:p>
            <a:endParaRPr lang="en-US" sz="1200" kern="1200" dirty="0" smtClean="0">
              <a:solidFill>
                <a:schemeClr val="tx1"/>
              </a:solidFill>
              <a:latin typeface="Arial" charset="0"/>
              <a:ea typeface="ＭＳ Ｐゴシック" charset="-128"/>
              <a:cs typeface="ＭＳ Ｐゴシック" charset="0"/>
            </a:endParaRPr>
          </a:p>
          <a:p>
            <a:r>
              <a:rPr lang="en-US" sz="1200" kern="1200" dirty="0" smtClean="0">
                <a:solidFill>
                  <a:schemeClr val="tx1"/>
                </a:solidFill>
                <a:latin typeface="Arial" charset="0"/>
                <a:ea typeface="ＭＳ Ｐゴシック" charset="-128"/>
                <a:cs typeface="ＭＳ Ｐゴシック" charset="0"/>
              </a:rPr>
              <a:t>Teflon</a:t>
            </a:r>
            <a:r>
              <a:rPr lang="en-US" sz="1200" kern="1200" baseline="0" dirty="0" smtClean="0">
                <a:solidFill>
                  <a:schemeClr val="tx1"/>
                </a:solidFill>
                <a:latin typeface="Arial" charset="0"/>
                <a:ea typeface="ＭＳ Ｐゴシック" charset="-128"/>
                <a:cs typeface="ＭＳ Ｐゴシック" charset="0"/>
              </a:rPr>
              <a:t> coated stir bars were used to create a mixing velocity at a rate that the vortex occupied 20% of the total depth of solution.</a:t>
            </a:r>
            <a:endParaRPr lang="en-US" sz="1200" kern="1200" dirty="0" smtClean="0">
              <a:solidFill>
                <a:schemeClr val="tx1"/>
              </a:solidFill>
              <a:latin typeface="Arial" charset="0"/>
              <a:ea typeface="ＭＳ Ｐゴシック" charset="-128"/>
              <a:cs typeface="ＭＳ Ｐゴシック" charset="0"/>
            </a:endParaRPr>
          </a:p>
          <a:p>
            <a:endParaRPr lang="en-US" dirty="0" smtClean="0"/>
          </a:p>
          <a:p>
            <a:r>
              <a:rPr lang="en-US" dirty="0" smtClean="0"/>
              <a:t>These</a:t>
            </a:r>
            <a:r>
              <a:rPr lang="en-US" baseline="0" dirty="0" smtClean="0"/>
              <a:t> 100% solutions were sampled from the bottom port of the aspirator bottle and diluted down to the desired concentration. </a:t>
            </a:r>
            <a:endParaRPr lang="en-US" dirty="0" smtClean="0"/>
          </a:p>
          <a:p>
            <a:r>
              <a:rPr lang="en-US" sz="1200" dirty="0" smtClean="0"/>
              <a:t>Concentration: 10 g fresh ANS crude oil / L </a:t>
            </a:r>
          </a:p>
          <a:p>
            <a:r>
              <a:rPr lang="en-US" sz="1200" dirty="0" smtClean="0"/>
              <a:t>16L of aerated, 0.45-μm filtered seawater, with 20% headspace in aspirator bottles</a:t>
            </a:r>
          </a:p>
          <a:p>
            <a:r>
              <a:rPr lang="en-US" sz="1200" dirty="0" smtClean="0"/>
              <a:t>Teflon coated stir bars, at a rate that produced a 20% vortex</a:t>
            </a:r>
          </a:p>
          <a:p>
            <a:r>
              <a:rPr lang="en-US" sz="1200" dirty="0" smtClean="0"/>
              <a:t>Stirred for 18 hours in the dark at 2°C, then allowed to settle for 6 hours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4000" kern="1200" baseline="0" dirty="0" smtClean="0">
                <a:solidFill>
                  <a:schemeClr val="tx1"/>
                </a:solidFill>
                <a:latin typeface="Arial" charset="0"/>
                <a:ea typeface="ＭＳ Ｐゴシック" charset="-128"/>
                <a:cs typeface="ＭＳ Ｐゴシック" charset="0"/>
              </a:rPr>
              <a:t>The BW-WAF was prepared in a manner similar to the WAF. However, following the addition of petroleum, the contents of the aspirator were mixed by gently rocking the aspirator for 30 seconds every 15 minutes, for the first two hours of the 18 hour mixing period. </a:t>
            </a:r>
          </a:p>
          <a:p>
            <a:r>
              <a:rPr lang="en-US" sz="4000" kern="1200" dirty="0" smtClean="0">
                <a:solidFill>
                  <a:schemeClr val="tx1"/>
                </a:solidFill>
                <a:latin typeface="Arial" charset="0"/>
                <a:ea typeface="ＭＳ Ｐゴシック" charset="-128"/>
                <a:cs typeface="ＭＳ Ｐゴシック" charset="0"/>
              </a:rPr>
              <a:t>For the CE-WAF preparation, Corexit 9500 was added at a dispersant to oil ratio (DOR) of 1:20. </a:t>
            </a:r>
            <a:endParaRPr lang="en-US" sz="4000" kern="1200" baseline="0" dirty="0" smtClean="0">
              <a:solidFill>
                <a:schemeClr val="tx1"/>
              </a:solidFill>
              <a:latin typeface="Arial" charset="0"/>
              <a:ea typeface="ＭＳ Ｐゴシック" charset="-128"/>
              <a:cs typeface="ＭＳ Ｐゴシック" charset="0"/>
            </a:endParaRPr>
          </a:p>
          <a:p>
            <a:r>
              <a:rPr lang="en-US" sz="4000" kern="1200" dirty="0" smtClean="0">
                <a:solidFill>
                  <a:schemeClr val="tx1"/>
                </a:solidFill>
                <a:latin typeface="Arial" charset="0"/>
                <a:ea typeface="ＭＳ Ｐゴシック" charset="-128"/>
                <a:cs typeface="ＭＳ Ｐゴシック" charset="0"/>
              </a:rPr>
              <a:t>In order to address questions concerning the toxicity of Corexit 9500, an additional dispersant-only treatment was prepared for testing with copepods using the same dispersant loading rate as the CE-WAF. </a:t>
            </a:r>
            <a:endParaRPr lang="en-US" sz="4000" dirty="0" smtClean="0"/>
          </a:p>
          <a:p>
            <a:r>
              <a:rPr lang="en-US" sz="3800" dirty="0" smtClean="0"/>
              <a:t>BW-WAF: manually agitated for 30 seconds every 15 minutes for the first 2 hours.</a:t>
            </a:r>
          </a:p>
          <a:p>
            <a:r>
              <a:rPr lang="en-US" sz="3800" dirty="0" smtClean="0"/>
              <a:t>CE-WAF: Dispersant to Oil ratio (DOR) 1:20, 0.5g/L</a:t>
            </a:r>
          </a:p>
          <a:p>
            <a:pPr lvl="1"/>
            <a:r>
              <a:rPr lang="en-US" sz="3200" dirty="0" smtClean="0"/>
              <a:t>Corexit 9500</a:t>
            </a:r>
          </a:p>
          <a:p>
            <a:r>
              <a:rPr lang="en-US" sz="3800" dirty="0" smtClean="0"/>
              <a:t>Dispersant only treatment: 0.5 g/L</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conducted</a:t>
            </a:r>
            <a:r>
              <a:rPr lang="en-US" sz="1200" kern="1200" baseline="0" dirty="0" smtClean="0">
                <a:solidFill>
                  <a:schemeClr val="tx1"/>
                </a:solidFill>
                <a:latin typeface="+mn-lt"/>
                <a:ea typeface="+mn-ea"/>
                <a:cs typeface="+mn-cs"/>
              </a:rPr>
              <a:t> a 96 hour spiked exposure test, based upon CROSERF methods. Meaning that the initial concentration of oil is continuously diluted, until 96 hours. </a:t>
            </a:r>
            <a:r>
              <a:rPr lang="en-US" sz="1200" kern="1200" dirty="0" smtClean="0">
                <a:solidFill>
                  <a:schemeClr val="tx1"/>
                </a:solidFill>
                <a:latin typeface="+mn-lt"/>
                <a:ea typeface="+mn-ea"/>
                <a:cs typeface="+mn-cs"/>
              </a:rPr>
              <a:t>At 96 hours, test organisms were transferred to clean seawater and held for an additional observation period to account for any delayed responses.</a:t>
            </a:r>
            <a:r>
              <a:rPr lang="en-US" sz="1200" kern="1200" baseline="0" dirty="0" smtClean="0">
                <a:solidFill>
                  <a:schemeClr val="tx1"/>
                </a:solidFill>
                <a:latin typeface="+mn-lt"/>
                <a:ea typeface="+mn-ea"/>
                <a:cs typeface="+mn-cs"/>
              </a:rPr>
              <a:t> During the 96 hour test, clean sea water was pumped into each chamber, at a rate such that the entire volume of oily water was replaced with fresh clean seawater after 8 hours. This is to simulate organisms swimming </a:t>
            </a:r>
            <a:r>
              <a:rPr lang="en-US" sz="1200" kern="1200" baseline="0" dirty="0" err="1" smtClean="0">
                <a:solidFill>
                  <a:schemeClr val="tx1"/>
                </a:solidFill>
                <a:latin typeface="+mn-lt"/>
                <a:ea typeface="+mn-ea"/>
                <a:cs typeface="+mn-cs"/>
              </a:rPr>
              <a:t>underneith</a:t>
            </a:r>
            <a:r>
              <a:rPr lang="en-US" sz="1200" kern="1200" baseline="0" dirty="0" smtClean="0">
                <a:solidFill>
                  <a:schemeClr val="tx1"/>
                </a:solidFill>
                <a:latin typeface="+mn-lt"/>
                <a:ea typeface="+mn-ea"/>
                <a:cs typeface="+mn-cs"/>
              </a:rPr>
              <a:t> a plume of oil (or through dispersed oil) and the subsequent dilution that occurs under natural conditions as the organisms continues to swim onward.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Tests were conducted in open systems to allow for volatilization, as would occur naturally. </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829967"/>
            <a:ext cx="2971800" cy="464820"/>
          </a:xfrm>
          <a:prstGeom prst="rect">
            <a:avLst/>
          </a:prstGeom>
          <a:ln/>
        </p:spPr>
        <p:txBody>
          <a:bodyPr/>
          <a:lstStyle/>
          <a:p>
            <a:fld id="{097708D3-402E-45C2-B906-454A0DDAC205}" type="slidenum">
              <a:rPr lang="en-US"/>
              <a:pPr/>
              <a:t>6</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Chemical analysis is critical to understanding the toxicity of CEWAF and WAF. While many studies report results based on nominal concentrations, we found substantial variability when comparing nominal concentrations to chemical analysis.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Although, the dilutions of the 100% solution were highly predictable, when the chemical analysis was known. </a:t>
            </a:r>
          </a:p>
          <a:p>
            <a:r>
              <a:rPr lang="en-US" sz="1200" kern="1200" baseline="0" dirty="0" smtClean="0">
                <a:solidFill>
                  <a:schemeClr val="tx1"/>
                </a:solidFill>
                <a:latin typeface="+mn-lt"/>
                <a:ea typeface="+mn-ea"/>
                <a:cs typeface="+mn-cs"/>
              </a:rPr>
              <a:t>Therefore it is recommended to measure at least the concentrations of the petroleum components in the 100% WAF, BWWAF or CEWAF preparations. </a:t>
            </a:r>
            <a:endParaRPr lang="en-US" dirty="0" smtClean="0"/>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All toxicity tests were conducted in a temperature controlled room at 2°C (±1°C). Temperature, Dissolved oxygen, salinity, and pH were monitored daily as well as mortalities.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Toxicity in the copepod test varied between the early and late season copepods (Table 1).  For early season copepods, the mean of the CE-WAF concentration lethal to 50% of the test organisms (LC</a:t>
            </a:r>
            <a:r>
              <a:rPr lang="en-US" sz="1200" kern="1200" baseline="-25000" dirty="0" smtClean="0">
                <a:solidFill>
                  <a:schemeClr val="tx1"/>
                </a:solidFill>
                <a:latin typeface="+mn-lt"/>
                <a:ea typeface="+mn-ea"/>
                <a:cs typeface="+mn-cs"/>
              </a:rPr>
              <a:t>50</a:t>
            </a:r>
            <a:r>
              <a:rPr lang="en-US" sz="1200" kern="1200" dirty="0" smtClean="0">
                <a:solidFill>
                  <a:schemeClr val="tx1"/>
                </a:solidFill>
                <a:latin typeface="+mn-lt"/>
                <a:ea typeface="+mn-ea"/>
                <a:cs typeface="+mn-cs"/>
              </a:rPr>
              <a:t>) was 22 mg/L TPH.  Late season copepods were less sensitive to CE-WAF with a mean LC</a:t>
            </a:r>
            <a:r>
              <a:rPr lang="en-US" sz="1200" kern="1200" baseline="-25000" dirty="0" smtClean="0">
                <a:solidFill>
                  <a:schemeClr val="tx1"/>
                </a:solidFill>
                <a:latin typeface="+mn-lt"/>
                <a:ea typeface="+mn-ea"/>
                <a:cs typeface="+mn-cs"/>
              </a:rPr>
              <a:t>50</a:t>
            </a:r>
            <a:r>
              <a:rPr lang="en-US" sz="1200" kern="1200" dirty="0" smtClean="0">
                <a:solidFill>
                  <a:schemeClr val="tx1"/>
                </a:solidFill>
                <a:latin typeface="+mn-lt"/>
                <a:ea typeface="+mn-ea"/>
                <a:cs typeface="+mn-cs"/>
              </a:rPr>
              <a:t> of 62 mg/L TPH.   LC</a:t>
            </a:r>
            <a:r>
              <a:rPr lang="en-US" sz="1200" kern="1200" baseline="-25000" dirty="0" smtClean="0">
                <a:solidFill>
                  <a:schemeClr val="tx1"/>
                </a:solidFill>
                <a:latin typeface="+mn-lt"/>
                <a:ea typeface="+mn-ea"/>
                <a:cs typeface="+mn-cs"/>
              </a:rPr>
              <a:t>50s</a:t>
            </a:r>
            <a:r>
              <a:rPr lang="en-US" sz="1200" kern="1200" dirty="0" smtClean="0">
                <a:solidFill>
                  <a:schemeClr val="tx1"/>
                </a:solidFill>
                <a:latin typeface="+mn-lt"/>
                <a:ea typeface="+mn-ea"/>
                <a:cs typeface="+mn-cs"/>
              </a:rPr>
              <a:t> for the WAF were not calculable because there was insufficient TPH (&lt;1.0 mg/L) in the water column to elicit a response.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larval </a:t>
            </a:r>
            <a:r>
              <a:rPr lang="en-US" sz="1200" kern="1200" dirty="0" err="1" smtClean="0">
                <a:solidFill>
                  <a:schemeClr val="tx1"/>
                </a:solidFill>
                <a:latin typeface="+mn-lt"/>
                <a:ea typeface="+mn-ea"/>
                <a:cs typeface="+mn-cs"/>
              </a:rPr>
              <a:t>sculpin</a:t>
            </a:r>
            <a:r>
              <a:rPr lang="en-US" sz="1200" kern="1200" dirty="0" smtClean="0">
                <a:solidFill>
                  <a:schemeClr val="tx1"/>
                </a:solidFill>
                <a:latin typeface="+mn-lt"/>
                <a:ea typeface="+mn-ea"/>
                <a:cs typeface="+mn-cs"/>
              </a:rPr>
              <a:t> the mean LC</a:t>
            </a:r>
            <a:r>
              <a:rPr lang="en-US" sz="1200" kern="1200" baseline="-25000" dirty="0" smtClean="0">
                <a:solidFill>
                  <a:schemeClr val="tx1"/>
                </a:solidFill>
                <a:latin typeface="+mn-lt"/>
                <a:ea typeface="+mn-ea"/>
                <a:cs typeface="+mn-cs"/>
              </a:rPr>
              <a:t>50</a:t>
            </a:r>
            <a:r>
              <a:rPr lang="en-US" sz="1200" kern="1200" dirty="0" smtClean="0">
                <a:solidFill>
                  <a:schemeClr val="tx1"/>
                </a:solidFill>
                <a:latin typeface="+mn-lt"/>
                <a:ea typeface="+mn-ea"/>
                <a:cs typeface="+mn-cs"/>
              </a:rPr>
              <a:t> of CE-WAF was 27 mg/L TPH. Juvenile Arctic cod were less sensitive to CE-WAF than larval </a:t>
            </a:r>
            <a:r>
              <a:rPr lang="en-US" sz="1200" kern="1200" dirty="0" err="1" smtClean="0">
                <a:solidFill>
                  <a:schemeClr val="tx1"/>
                </a:solidFill>
                <a:latin typeface="+mn-lt"/>
                <a:ea typeface="+mn-ea"/>
                <a:cs typeface="+mn-cs"/>
              </a:rPr>
              <a:t>sculpin</a:t>
            </a:r>
            <a:r>
              <a:rPr lang="en-US" sz="1200" kern="1200" dirty="0" smtClean="0">
                <a:solidFill>
                  <a:schemeClr val="tx1"/>
                </a:solidFill>
                <a:latin typeface="+mn-lt"/>
                <a:ea typeface="+mn-ea"/>
                <a:cs typeface="+mn-cs"/>
              </a:rPr>
              <a:t> with a mean LC</a:t>
            </a:r>
            <a:r>
              <a:rPr lang="en-US" sz="1200" kern="1200" baseline="-25000" dirty="0" smtClean="0">
                <a:solidFill>
                  <a:schemeClr val="tx1"/>
                </a:solidFill>
                <a:latin typeface="+mn-lt"/>
                <a:ea typeface="+mn-ea"/>
                <a:cs typeface="+mn-cs"/>
              </a:rPr>
              <a:t>50</a:t>
            </a:r>
            <a:r>
              <a:rPr lang="en-US" sz="1200" kern="1200" dirty="0" smtClean="0">
                <a:solidFill>
                  <a:schemeClr val="tx1"/>
                </a:solidFill>
                <a:latin typeface="+mn-lt"/>
                <a:ea typeface="+mn-ea"/>
                <a:cs typeface="+mn-cs"/>
              </a:rPr>
              <a:t> of 55 mg/L.  As with copepods and </a:t>
            </a:r>
            <a:r>
              <a:rPr lang="en-US" sz="1200" kern="1200" dirty="0" err="1" smtClean="0">
                <a:solidFill>
                  <a:schemeClr val="tx1"/>
                </a:solidFill>
                <a:latin typeface="+mn-lt"/>
                <a:ea typeface="+mn-ea"/>
                <a:cs typeface="+mn-cs"/>
              </a:rPr>
              <a:t>sculpin</a:t>
            </a:r>
            <a:r>
              <a:rPr lang="en-US" sz="1200" kern="1200" dirty="0" smtClean="0">
                <a:solidFill>
                  <a:schemeClr val="tx1"/>
                </a:solidFill>
                <a:latin typeface="+mn-lt"/>
                <a:ea typeface="+mn-ea"/>
                <a:cs typeface="+mn-cs"/>
              </a:rPr>
              <a:t>, the Arctic cod LC</a:t>
            </a:r>
            <a:r>
              <a:rPr lang="en-US" sz="1200" kern="1200" baseline="-25000" dirty="0" smtClean="0">
                <a:solidFill>
                  <a:schemeClr val="tx1"/>
                </a:solidFill>
                <a:latin typeface="+mn-lt"/>
                <a:ea typeface="+mn-ea"/>
                <a:cs typeface="+mn-cs"/>
              </a:rPr>
              <a:t>50s</a:t>
            </a:r>
            <a:r>
              <a:rPr lang="en-US" sz="1200" kern="1200" dirty="0" smtClean="0">
                <a:solidFill>
                  <a:schemeClr val="tx1"/>
                </a:solidFill>
                <a:latin typeface="+mn-lt"/>
                <a:ea typeface="+mn-ea"/>
                <a:cs typeface="+mn-cs"/>
              </a:rPr>
              <a:t> for physically dispersed oil were substantially lower than those of the chemically dispersed petroleum.  </a:t>
            </a:r>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45155A3-79BD-4FBB-A059-741213F86396}" type="slidenum">
              <a:rPr lang="en-US" smtClean="0"/>
              <a:pPr/>
              <a:t>52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charset="0"/>
                <a:ea typeface="ＭＳ Ｐゴシック" charset="-128"/>
                <a:cs typeface="ＭＳ Ｐゴシック" charset="0"/>
              </a:rPr>
              <a:t>The composition of PAHs in the physically dispersed petroleum was consistent across the test batches and was dominated by naphthalene (44% of the TPAH) and alkylated naphthalenes (40% of the TPAH; Figure 3-7). Small amounts of </a:t>
            </a:r>
            <a:r>
              <a:rPr lang="en-US" sz="1200" kern="1200" baseline="0" dirty="0" err="1" smtClean="0">
                <a:solidFill>
                  <a:schemeClr val="tx1"/>
                </a:solidFill>
                <a:latin typeface="Arial" charset="0"/>
                <a:ea typeface="ＭＳ Ｐゴシック" charset="-128"/>
                <a:cs typeface="ＭＳ Ｐゴシック" charset="0"/>
              </a:rPr>
              <a:t>methylfluorene</a:t>
            </a:r>
            <a:r>
              <a:rPr lang="en-US" sz="1200" kern="1200" baseline="0" dirty="0" smtClean="0">
                <a:solidFill>
                  <a:schemeClr val="tx1"/>
                </a:solidFill>
                <a:latin typeface="Arial" charset="0"/>
                <a:ea typeface="ＭＳ Ｐゴシック" charset="-128"/>
                <a:cs typeface="ＭＳ Ｐゴシック" charset="0"/>
              </a:rPr>
              <a:t> and </a:t>
            </a:r>
            <a:r>
              <a:rPr lang="en-US" sz="1200" kern="1200" baseline="0" dirty="0" err="1" smtClean="0">
                <a:solidFill>
                  <a:schemeClr val="tx1"/>
                </a:solidFill>
                <a:latin typeface="Arial" charset="0"/>
                <a:ea typeface="ＭＳ Ｐゴシック" charset="-128"/>
                <a:cs typeface="ＭＳ Ｐゴシック" charset="0"/>
              </a:rPr>
              <a:t>methylphenathrene</a:t>
            </a:r>
            <a:r>
              <a:rPr lang="en-US" sz="1200" kern="1200" baseline="0" dirty="0" smtClean="0">
                <a:solidFill>
                  <a:schemeClr val="tx1"/>
                </a:solidFill>
                <a:latin typeface="Arial" charset="0"/>
                <a:ea typeface="ＭＳ Ｐゴシック" charset="-128"/>
                <a:cs typeface="ＭＳ Ｐゴシック" charset="0"/>
              </a:rPr>
              <a:t> were also present. The addition of dispersant dramatically shifted the composition of the PAHs. With the exception of naphthalene (7%) and </a:t>
            </a:r>
            <a:r>
              <a:rPr lang="en-US" sz="1200" kern="1200" baseline="0" dirty="0" err="1" smtClean="0">
                <a:solidFill>
                  <a:schemeClr val="tx1"/>
                </a:solidFill>
                <a:latin typeface="Arial" charset="0"/>
                <a:ea typeface="ＭＳ Ｐゴシック" charset="-128"/>
                <a:cs typeface="ＭＳ Ｐゴシック" charset="0"/>
              </a:rPr>
              <a:t>decalin</a:t>
            </a:r>
            <a:r>
              <a:rPr lang="en-US" sz="1200" kern="1200" baseline="0" dirty="0" smtClean="0">
                <a:solidFill>
                  <a:schemeClr val="tx1"/>
                </a:solidFill>
                <a:latin typeface="Arial" charset="0"/>
                <a:ea typeface="ＭＳ Ｐゴシック" charset="-128"/>
                <a:cs typeface="ＭＳ Ｐゴシック" charset="0"/>
              </a:rPr>
              <a:t> (5%), the parent compounds were virtually absent. The alkylated naphthalenes accounted for one-third of the TPAH. Alkylated </a:t>
            </a:r>
            <a:r>
              <a:rPr lang="en-US" sz="1200" kern="1200" baseline="0" dirty="0" err="1" smtClean="0">
                <a:solidFill>
                  <a:schemeClr val="tx1"/>
                </a:solidFill>
                <a:latin typeface="Arial" charset="0"/>
                <a:ea typeface="ＭＳ Ｐゴシック" charset="-128"/>
                <a:cs typeface="ＭＳ Ｐゴシック" charset="0"/>
              </a:rPr>
              <a:t>decalins</a:t>
            </a:r>
            <a:r>
              <a:rPr lang="en-US" sz="1200" kern="1200" baseline="0" dirty="0" smtClean="0">
                <a:solidFill>
                  <a:schemeClr val="tx1"/>
                </a:solidFill>
                <a:latin typeface="Arial" charset="0"/>
                <a:ea typeface="ＭＳ Ｐゴシック" charset="-128"/>
                <a:cs typeface="ＭＳ Ｐゴシック" charset="0"/>
              </a:rPr>
              <a:t>, </a:t>
            </a:r>
            <a:r>
              <a:rPr lang="en-US" sz="1200" kern="1200" baseline="0" dirty="0" err="1" smtClean="0">
                <a:solidFill>
                  <a:schemeClr val="tx1"/>
                </a:solidFill>
                <a:latin typeface="Arial" charset="0"/>
                <a:ea typeface="ＭＳ Ｐゴシック" charset="-128"/>
                <a:cs typeface="ＭＳ Ｐゴシック" charset="0"/>
              </a:rPr>
              <a:t>fluorenes</a:t>
            </a:r>
            <a:r>
              <a:rPr lang="en-US" sz="1200" kern="1200" baseline="0" dirty="0" smtClean="0">
                <a:solidFill>
                  <a:schemeClr val="tx1"/>
                </a:solidFill>
                <a:latin typeface="Arial" charset="0"/>
                <a:ea typeface="ＭＳ Ｐゴシック" charset="-128"/>
                <a:cs typeface="ＭＳ Ｐゴシック" charset="0"/>
              </a:rPr>
              <a:t>, </a:t>
            </a:r>
            <a:r>
              <a:rPr lang="en-US" sz="1200" kern="1200" baseline="0" dirty="0" err="1" smtClean="0">
                <a:solidFill>
                  <a:schemeClr val="tx1"/>
                </a:solidFill>
                <a:latin typeface="Arial" charset="0"/>
                <a:ea typeface="ＭＳ Ｐゴシック" charset="-128"/>
                <a:cs typeface="ＭＳ Ｐゴシック" charset="0"/>
              </a:rPr>
              <a:t>phenanthrenes</a:t>
            </a:r>
            <a:r>
              <a:rPr lang="en-US" sz="1200" kern="1200" baseline="0" dirty="0" smtClean="0">
                <a:solidFill>
                  <a:schemeClr val="tx1"/>
                </a:solidFill>
                <a:latin typeface="Arial" charset="0"/>
                <a:ea typeface="ＭＳ Ｐゴシック" charset="-128"/>
                <a:cs typeface="ＭＳ Ｐゴシック" charset="0"/>
              </a:rPr>
              <a:t>, and </a:t>
            </a:r>
            <a:r>
              <a:rPr lang="en-US" sz="1200" kern="1200" baseline="0" dirty="0" err="1" smtClean="0">
                <a:solidFill>
                  <a:schemeClr val="tx1"/>
                </a:solidFill>
                <a:latin typeface="Arial" charset="0"/>
                <a:ea typeface="ＭＳ Ｐゴシック" charset="-128"/>
                <a:cs typeface="ＭＳ Ｐゴシック" charset="0"/>
              </a:rPr>
              <a:t>dibenzothiophenes</a:t>
            </a:r>
            <a:r>
              <a:rPr lang="en-US" sz="1200" kern="1200" baseline="0" dirty="0" smtClean="0">
                <a:solidFill>
                  <a:schemeClr val="tx1"/>
                </a:solidFill>
                <a:latin typeface="Arial" charset="0"/>
                <a:ea typeface="ＭＳ Ｐゴシック" charset="-128"/>
                <a:cs typeface="ＭＳ Ｐゴシック" charset="0"/>
              </a:rPr>
              <a:t> represented an additional 65% of the TPAH. High-molecular-weight PAHs (HMWPAH) were either absent or present at very low concentrations. The PAH distribution in the chemically-dispersed petroleum was very similar to that of fresh ANS crude, which was also dominated by the alkyl homologs of lower-molecular-weight PAHs. </a:t>
            </a:r>
          </a:p>
          <a:p>
            <a:r>
              <a:rPr lang="en-US" sz="1200" kern="1200" baseline="0" dirty="0" err="1" smtClean="0">
                <a:solidFill>
                  <a:schemeClr val="tx1"/>
                </a:solidFill>
                <a:latin typeface="Arial" charset="0"/>
                <a:ea typeface="ＭＳ Ｐゴシック" charset="-128"/>
                <a:cs typeface="ＭＳ Ｐゴシック" charset="0"/>
              </a:rPr>
              <a:t>Couillard</a:t>
            </a:r>
            <a:r>
              <a:rPr lang="en-US" sz="1200" kern="1200" baseline="0" dirty="0" smtClean="0">
                <a:solidFill>
                  <a:schemeClr val="tx1"/>
                </a:solidFill>
                <a:latin typeface="Arial" charset="0"/>
                <a:ea typeface="ＭＳ Ｐゴシック" charset="-128"/>
                <a:cs typeface="ＭＳ Ｐゴシック" charset="0"/>
              </a:rPr>
              <a:t> et al. (2005) also observed that PAH distribution was altered with the addition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 unit of oil in the WAF (dissolved) -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45155A3-79BD-4FBB-A059-741213F86396}"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sz="1200" dirty="0" smtClean="0"/>
              <a:t>xii [National Commission on the BP Deepwater Horizon Oil Spill and Offshore Drilling. OFFSHORE DRILLING IN THE ARCTIC: BACKGROUND AND ISSUES FOR THE FUTURE CONSIDERATION OF OIL AND GAS ACTIVITIES Staff Working Paper No. 13  quoting from </a:t>
            </a:r>
            <a:r>
              <a:rPr lang="en-US" sz="1200" dirty="0" smtClean="0">
                <a:hlinkClick r:id="rId3"/>
              </a:rPr>
              <a:t>http://www.pewenvironment.org/news-room/reports/oil-spill-prevention-and-response-in-the-us-arctic-ocean-unexamined-risks-unacceptable-consequences-8589942645</a:t>
            </a:r>
            <a:r>
              <a:rPr lang="en-US" sz="1200" dirty="0" smtClean="0"/>
              <a:t>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 Loss = [((A0/H0) — (As/Hs)) / (A0/H0)] x 100 </a:t>
            </a:r>
          </a:p>
          <a:p>
            <a:r>
              <a:rPr lang="en-US" dirty="0" smtClean="0"/>
              <a:t>𝐵𝑂𝐷=𝑇𝑒𝑠𝑡 𝑆𝑢𝑏𝑠𝑡𝑟𝑎𝑡𝑒 𝑂𝑥𝑦𝑔𝑒𝑛 𝑈𝑝𝑡𝑎𝑘𝑒 𝑚𝑔 − 𝐵𝑙𝑎𝑛𝑘 𝑂𝑥𝑦𝑔𝑒𝑛 𝑈𝑝𝑡𝑎𝑘𝑒 (𝑚𝑔)𝑇𝑒𝑠𝑡 𝑆𝑢𝑏𝑠𝑡𝑎𝑛𝑐𝑒 𝑖𝑛 𝐹𝑙𝑎𝑠𝑘 (𝑚𝑔) </a:t>
            </a:r>
            <a:r>
              <a:rPr lang="en-US" dirty="0" err="1" smtClean="0"/>
              <a:t>Eq</a:t>
            </a:r>
            <a:r>
              <a:rPr lang="en-US" dirty="0" smtClean="0"/>
              <a:t> 1 </a:t>
            </a:r>
          </a:p>
          <a:p>
            <a:r>
              <a:rPr lang="en-US" dirty="0" smtClean="0"/>
              <a:t>The percent mineralization is then calculated by dividing the BOD by the </a:t>
            </a:r>
            <a:r>
              <a:rPr lang="en-US" dirty="0" err="1" smtClean="0"/>
              <a:t>ThOD</a:t>
            </a:r>
            <a:r>
              <a:rPr lang="en-US" dirty="0" smtClean="0"/>
              <a:t>. </a:t>
            </a:r>
          </a:p>
          <a:p>
            <a:r>
              <a:rPr lang="en-US" dirty="0" smtClean="0"/>
              <a:t>% 𝑀𝑖𝑛𝑒𝑟𝑖𝑙𝑖𝑧𝑎𝑡𝑖𝑜𝑛= 𝐵𝑂𝐷 (𝑚𝑔 𝑜𝑥𝑦𝑔𝑒𝑛𝑚𝑔 𝑡𝑒𝑠𝑡 𝑠𝑢𝑏𝑠𝑡𝑟𝑎𝑡𝑒) 𝑇𝑕𝑂𝐷 (𝑚𝑔 𝑜𝑥𝑦𝑔𝑒𝑛𝑚𝑔 𝑡𝑒𝑠𝑡 𝑠𝑢𝑏𝑠𝑡𝑟𝑎𝑡𝑒)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**Manometric respirometry combined with GCMS total petroleum hydrocarbon (TPH) analysis was used to evaluate the biodegradation</a:t>
            </a:r>
            <a:r>
              <a:rPr lang="en-US" sz="1200" kern="1200" baseline="0" dirty="0" smtClean="0">
                <a:solidFill>
                  <a:schemeClr val="tx1"/>
                </a:solidFill>
                <a:latin typeface="+mn-lt"/>
                <a:ea typeface="+mn-ea"/>
                <a:cs typeface="+mn-cs"/>
              </a:rPr>
              <a:t> of chemically dispersed and physically dispersed petroleum. </a:t>
            </a:r>
          </a:p>
          <a:p>
            <a:r>
              <a:rPr lang="en-US" sz="1200" kern="1200" baseline="0" dirty="0" smtClean="0">
                <a:solidFill>
                  <a:schemeClr val="tx1"/>
                </a:solidFill>
                <a:latin typeface="+mn-lt"/>
                <a:ea typeface="+mn-ea"/>
                <a:cs typeface="+mn-cs"/>
              </a:rPr>
              <a:t>Manometric respirometry measures oxygen consumption using a machine called a respirometer. In this closed system, respiration is measured as microorganisms utilized the oil as their carbon source and give off CO2. This CO2 is absorbed in this sodium hydroxide trap, which offsets the pressure equilibrium. The computer head, recognizes this difference in pressure and turns on an oxygen-generating electrolytic solution of copper sulfate, this blue jar. The created oxygen is then pumped into the attached flask. The amount of time that the electrolytic cell is creating oxygen, correlates to the amount of oxygen created. From there we can measure how much oxygen each treatment is consuming and calculating a rate of mineralization.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Biodegradation experiments utilized Alaska North Slope (ANS) crude oil and the chemical dispersant Corexit 9500.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Two seasonal biodegradation tests have</a:t>
            </a:r>
            <a:r>
              <a:rPr lang="en-US" sz="1200" kern="1200" baseline="0" dirty="0" smtClean="0">
                <a:solidFill>
                  <a:schemeClr val="tx1"/>
                </a:solidFill>
                <a:latin typeface="+mn-lt"/>
                <a:ea typeface="+mn-ea"/>
                <a:cs typeface="+mn-cs"/>
              </a:rPr>
              <a:t> been completed to date</a:t>
            </a:r>
            <a:r>
              <a:rPr lang="en-US" sz="1200" kern="1200" dirty="0" smtClean="0">
                <a:solidFill>
                  <a:schemeClr val="tx1"/>
                </a:solidFill>
                <a:latin typeface="+mn-lt"/>
                <a:ea typeface="+mn-ea"/>
                <a:cs typeface="+mn-cs"/>
              </a:rPr>
              <a:t> to determine the ability of indigenous microorganisms to degrade chemically dispersed and non-chemically dispersed crude oil in open water arctic conditions.  The first test utilized microorganisms collected in October 2009 and the second collection occurred in March 2010.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are the final results of our 60 day biodegradation test. </a:t>
            </a:r>
          </a:p>
          <a:p>
            <a:r>
              <a:rPr lang="en-US" baseline="0" dirty="0" smtClean="0"/>
              <a:t>More weathered oil was mineralized at -1C, when compared to 2C, due to a decrease in % weathered and the presence of a small amt of nutrients. </a:t>
            </a:r>
          </a:p>
          <a:p>
            <a:r>
              <a:rPr lang="en-US" baseline="0" dirty="0" smtClean="0"/>
              <a:t>We performed 2 tests with weathered oil and 1 with fresh oil. This does not show our </a:t>
            </a:r>
            <a:r>
              <a:rPr lang="en-US" baseline="0" smtClean="0"/>
              <a:t>2011 biodegradation </a:t>
            </a:r>
            <a:r>
              <a:rPr lang="en-US" baseline="0" dirty="0" smtClean="0"/>
              <a:t>data. </a:t>
            </a:r>
          </a:p>
          <a:p>
            <a:r>
              <a:rPr lang="en-US" baseline="0" dirty="0" smtClean="0"/>
              <a:t>When </a:t>
            </a:r>
            <a:r>
              <a:rPr lang="en-US" baseline="0" dirty="0" err="1" smtClean="0"/>
              <a:t>Corexit</a:t>
            </a:r>
            <a:r>
              <a:rPr lang="en-US" baseline="0" dirty="0" smtClean="0"/>
              <a:t> was present primary biodegradation and mineralization increased, every time.</a:t>
            </a:r>
          </a:p>
          <a:p>
            <a:r>
              <a:rPr lang="en-US" baseline="0" dirty="0" smtClean="0"/>
              <a:t>In the </a:t>
            </a:r>
            <a:r>
              <a:rPr lang="en-US" baseline="0" dirty="0" err="1" smtClean="0"/>
              <a:t>Corexit</a:t>
            </a:r>
            <a:r>
              <a:rPr lang="en-US" baseline="0" dirty="0" smtClean="0"/>
              <a:t> only treatment, more mineralization occurred, compared to oiled treatments. </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Figure 4-2.  Percent Mineralization of 24% Weathered Crude and Fresh Crude with and without the Dispersant </a:t>
            </a:r>
            <a:r>
              <a:rPr lang="en-US" sz="1200" i="1" kern="1200" dirty="0" err="1" smtClean="0">
                <a:solidFill>
                  <a:schemeClr val="tx1"/>
                </a:solidFill>
                <a:latin typeface="+mn-lt"/>
                <a:ea typeface="+mn-ea"/>
                <a:cs typeface="+mn-cs"/>
              </a:rPr>
              <a:t>Corexit</a:t>
            </a:r>
            <a:r>
              <a:rPr lang="en-US" sz="1200" i="1" kern="1200" baseline="300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 9500 at a 1:20 DOR, Measured by </a:t>
            </a:r>
            <a:r>
              <a:rPr lang="en-US" sz="1200" i="1" kern="1200" dirty="0" err="1" smtClean="0">
                <a:solidFill>
                  <a:schemeClr val="tx1"/>
                </a:solidFill>
                <a:latin typeface="+mn-lt"/>
                <a:ea typeface="+mn-ea"/>
                <a:cs typeface="+mn-cs"/>
              </a:rPr>
              <a:t>Respirometry</a:t>
            </a:r>
            <a:r>
              <a:rPr lang="en-US" sz="1200" i="1" kern="1200" dirty="0" smtClean="0">
                <a:solidFill>
                  <a:schemeClr val="tx1"/>
                </a:solidFill>
                <a:latin typeface="+mn-lt"/>
                <a:ea typeface="+mn-ea"/>
                <a:cs typeface="+mn-cs"/>
              </a:rPr>
              <a:t> at 2°C using Arctic Seawater Collected in November 2009 </a:t>
            </a:r>
          </a:p>
          <a:p>
            <a:r>
              <a:rPr lang="en-US" sz="1200" i="1" kern="1200" dirty="0" smtClean="0">
                <a:solidFill>
                  <a:schemeClr val="tx1"/>
                </a:solidFill>
                <a:latin typeface="+mn-lt"/>
                <a:ea typeface="+mn-ea"/>
                <a:cs typeface="+mn-cs"/>
              </a:rPr>
              <a:t>  [In order to determine if the natural amount of nutrients in the seawater become a limiting factor to biodegradation in the 60 day closed system experiment, one treatment of fresh crude + </a:t>
            </a:r>
            <a:r>
              <a:rPr lang="en-US" sz="1200" i="1" kern="1200" dirty="0" err="1" smtClean="0">
                <a:solidFill>
                  <a:schemeClr val="tx1"/>
                </a:solidFill>
                <a:latin typeface="+mn-lt"/>
                <a:ea typeface="+mn-ea"/>
                <a:cs typeface="+mn-cs"/>
              </a:rPr>
              <a:t>Corexit</a:t>
            </a:r>
            <a:r>
              <a:rPr lang="en-US" sz="1200" i="1" kern="1200" baseline="300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 9500 contains 1% of the recommended volume of Bushnell Hass. Gaps in data are due to unrecorded daily measurements.]</a:t>
            </a:r>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AE89B4BA-4536-E44A-8D0D-C76856AC1481}" type="slidenum">
              <a:rPr lang="en-US" smtClean="0"/>
              <a:pPr/>
              <a:t>61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829967"/>
            <a:ext cx="2971800" cy="464820"/>
          </a:xfrm>
          <a:prstGeom prst="rect">
            <a:avLst/>
          </a:prstGeom>
          <a:ln/>
        </p:spPr>
        <p:txBody>
          <a:bodyPr/>
          <a:lstStyle/>
          <a:p>
            <a:fld id="{BE6A2758-B5D2-4640-885C-7A647C6C902E}" type="slidenum">
              <a:rPr lang="en-US"/>
              <a:pPr/>
              <a:t>16</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xfrm>
            <a:off x="3884613" y="8829967"/>
            <a:ext cx="2971800" cy="464820"/>
          </a:xfrm>
          <a:prstGeom prst="rect">
            <a:avLst/>
          </a:prstGeom>
          <a:noFill/>
        </p:spPr>
        <p:txBody>
          <a:bodyPr/>
          <a:lstStyle/>
          <a:p>
            <a:fld id="{19C2603A-7ED1-1E46-807C-E67C2B8765E7}" type="slidenum">
              <a:rPr lang="en-US">
                <a:solidFill>
                  <a:prstClr val="black"/>
                </a:solidFill>
              </a:rPr>
              <a:pPr/>
              <a:t>65</a:t>
            </a:fld>
            <a:endParaRPr 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t>Microbes</a:t>
            </a:r>
            <a:r>
              <a:rPr lang="en-US" baseline="0" dirty="0" smtClean="0"/>
              <a:t> are most numerous and diverse organisms, and have been here the longest</a:t>
            </a:r>
          </a:p>
          <a:p>
            <a:pPr eaLnBrk="1" hangingPunct="1"/>
            <a:r>
              <a:rPr lang="en-US" baseline="0" dirty="0" smtClean="0"/>
              <a:t>They perform many essential ecosystem services</a:t>
            </a:r>
          </a:p>
          <a:p>
            <a:r>
              <a:rPr lang="en-US" dirty="0" smtClean="0">
                <a:solidFill>
                  <a:srgbClr val="FFFFFF"/>
                </a:solidFill>
              </a:rPr>
              <a:t>Decomposition</a:t>
            </a:r>
          </a:p>
          <a:p>
            <a:endParaRPr lang="en-US" dirty="0" smtClean="0">
              <a:solidFill>
                <a:srgbClr val="FFFFFF"/>
              </a:solidFill>
            </a:endParaRPr>
          </a:p>
          <a:p>
            <a:r>
              <a:rPr lang="en-US" dirty="0" smtClean="0">
                <a:solidFill>
                  <a:srgbClr val="FFFFFF"/>
                </a:solidFill>
              </a:rPr>
              <a:t>Nutrient cycling</a:t>
            </a:r>
          </a:p>
          <a:p>
            <a:endParaRPr lang="en-US" dirty="0" smtClean="0">
              <a:solidFill>
                <a:srgbClr val="FFFFFF"/>
              </a:solidFill>
            </a:endParaRPr>
          </a:p>
          <a:p>
            <a:r>
              <a:rPr lang="en-US" dirty="0" smtClean="0">
                <a:solidFill>
                  <a:srgbClr val="FFFFFF"/>
                </a:solidFill>
              </a:rPr>
              <a:t>Contaminant removal</a:t>
            </a:r>
          </a:p>
          <a:p>
            <a:endParaRPr lang="en-US" dirty="0" smtClean="0">
              <a:solidFill>
                <a:srgbClr val="FFFFFF"/>
              </a:solidFill>
            </a:endParaRPr>
          </a:p>
          <a:p>
            <a:r>
              <a:rPr lang="en-US" dirty="0" smtClean="0">
                <a:solidFill>
                  <a:srgbClr val="FFFFFF"/>
                </a:solidFill>
              </a:rPr>
              <a:t>Aesthetic inspiration </a:t>
            </a:r>
          </a:p>
          <a:p>
            <a:endParaRPr lang="en-US" dirty="0" smtClean="0">
              <a:solidFill>
                <a:srgbClr val="FFFFFF"/>
              </a:solidFill>
            </a:endParaRPr>
          </a:p>
          <a:p>
            <a:r>
              <a:rPr lang="en-US" dirty="0" smtClean="0">
                <a:solidFill>
                  <a:srgbClr val="FFFFFF"/>
                </a:solidFill>
              </a:rPr>
              <a:t>…..</a:t>
            </a:r>
          </a:p>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xfrm>
            <a:off x="3884613" y="8829967"/>
            <a:ext cx="2971800" cy="464820"/>
          </a:xfrm>
          <a:prstGeom prst="rect">
            <a:avLst/>
          </a:prstGeom>
          <a:noFill/>
        </p:spPr>
        <p:txBody>
          <a:bodyPr/>
          <a:lstStyle/>
          <a:p>
            <a:fld id="{19C2603A-7ED1-1E46-807C-E67C2B8765E7}" type="slidenum">
              <a:rPr lang="en-US">
                <a:solidFill>
                  <a:prstClr val="black"/>
                </a:solidFill>
              </a:rPr>
              <a:pPr/>
              <a:t>66</a:t>
            </a:fld>
            <a:endParaRPr 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t>Microbes</a:t>
            </a:r>
            <a:r>
              <a:rPr lang="en-US" baseline="0" dirty="0" smtClean="0"/>
              <a:t> are most numerous and diverse organisms, and have been here the longest</a:t>
            </a:r>
          </a:p>
          <a:p>
            <a:pPr eaLnBrk="1" hangingPunct="1"/>
            <a:r>
              <a:rPr lang="en-US" baseline="0" dirty="0" smtClean="0"/>
              <a:t>They perform many essential ecosystem services</a:t>
            </a:r>
          </a:p>
          <a:p>
            <a:r>
              <a:rPr lang="en-US" dirty="0" smtClean="0">
                <a:solidFill>
                  <a:srgbClr val="FFFFFF"/>
                </a:solidFill>
              </a:rPr>
              <a:t>Decomposition</a:t>
            </a:r>
          </a:p>
          <a:p>
            <a:endParaRPr lang="en-US" dirty="0" smtClean="0">
              <a:solidFill>
                <a:srgbClr val="FFFFFF"/>
              </a:solidFill>
            </a:endParaRPr>
          </a:p>
          <a:p>
            <a:r>
              <a:rPr lang="en-US" dirty="0" smtClean="0">
                <a:solidFill>
                  <a:srgbClr val="FFFFFF"/>
                </a:solidFill>
              </a:rPr>
              <a:t>Nutrient cycling</a:t>
            </a:r>
          </a:p>
          <a:p>
            <a:endParaRPr lang="en-US" dirty="0" smtClean="0">
              <a:solidFill>
                <a:srgbClr val="FFFFFF"/>
              </a:solidFill>
            </a:endParaRPr>
          </a:p>
          <a:p>
            <a:r>
              <a:rPr lang="en-US" dirty="0" smtClean="0">
                <a:solidFill>
                  <a:srgbClr val="FFFFFF"/>
                </a:solidFill>
              </a:rPr>
              <a:t>Contaminant removal</a:t>
            </a:r>
          </a:p>
          <a:p>
            <a:endParaRPr lang="en-US" dirty="0" smtClean="0">
              <a:solidFill>
                <a:srgbClr val="FFFFFF"/>
              </a:solidFill>
            </a:endParaRPr>
          </a:p>
          <a:p>
            <a:r>
              <a:rPr lang="en-US" dirty="0" smtClean="0">
                <a:solidFill>
                  <a:srgbClr val="FFFFFF"/>
                </a:solidFill>
              </a:rPr>
              <a:t>Aesthetic inspiration </a:t>
            </a:r>
          </a:p>
          <a:p>
            <a:endParaRPr lang="en-US" dirty="0" smtClean="0">
              <a:solidFill>
                <a:srgbClr val="FFFFFF"/>
              </a:solidFill>
            </a:endParaRPr>
          </a:p>
          <a:p>
            <a:r>
              <a:rPr lang="en-US" dirty="0" smtClean="0">
                <a:solidFill>
                  <a:srgbClr val="FFFFFF"/>
                </a:solidFill>
              </a:rPr>
              <a:t>…..</a:t>
            </a:r>
          </a:p>
          <a:p>
            <a:pP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Community</a:t>
            </a:r>
            <a:r>
              <a:rPr lang="en-US" baseline="0" dirty="0" smtClean="0"/>
              <a:t> scraped from a human tongue (microscopy)</a:t>
            </a:r>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A850B783-723C-D44A-BF5E-95A66B4939BF}"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42950" lvl="2" indent="-342900"/>
            <a:r>
              <a:rPr lang="en-US" dirty="0" smtClean="0"/>
              <a:t>DNA </a:t>
            </a:r>
            <a:r>
              <a:rPr lang="en-US" dirty="0" err="1" smtClean="0"/>
              <a:t>Pyrosequencing</a:t>
            </a:r>
            <a:r>
              <a:rPr lang="en-US" dirty="0" smtClean="0"/>
              <a:t> to identify microorganisms</a:t>
            </a:r>
          </a:p>
          <a:p>
            <a:pPr marL="1200150" lvl="3" indent="-342900"/>
            <a:r>
              <a:rPr lang="en-US" dirty="0" smtClean="0"/>
              <a:t>All bacteria have the 16S </a:t>
            </a:r>
            <a:r>
              <a:rPr lang="en-US" dirty="0" err="1" smtClean="0"/>
              <a:t>rRNA</a:t>
            </a:r>
            <a:r>
              <a:rPr lang="en-US" dirty="0" smtClean="0"/>
              <a:t> gene</a:t>
            </a:r>
          </a:p>
          <a:p>
            <a:pPr marL="1200150" lvl="3" indent="-342900"/>
            <a:r>
              <a:rPr lang="en-US" dirty="0" smtClean="0"/>
              <a:t>Sequence thousands of these genes from our samples</a:t>
            </a:r>
          </a:p>
          <a:p>
            <a:pPr marL="1200150" lvl="3" indent="-342900"/>
            <a:r>
              <a:rPr lang="en-US" dirty="0" smtClean="0"/>
              <a:t>Compare sequences to public databases </a:t>
            </a:r>
          </a:p>
          <a:p>
            <a:pPr marL="1200150" lvl="3" indent="-342900"/>
            <a:r>
              <a:rPr lang="en-US" dirty="0" smtClean="0"/>
              <a:t>Reveals their </a:t>
            </a:r>
            <a:r>
              <a:rPr lang="en-US" dirty="0" err="1" smtClean="0"/>
              <a:t>phylogenetic</a:t>
            </a:r>
            <a:r>
              <a:rPr lang="en-US" dirty="0" smtClean="0"/>
              <a:t> identity, relative abundance in community</a:t>
            </a: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36867" name="Rectangle 3"/>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lnSpc>
                <a:spcPct val="80000"/>
              </a:lnSpc>
              <a:spcBef>
                <a:spcPct val="0"/>
              </a:spcBef>
            </a:pPr>
            <a:r>
              <a:rPr lang="en-US" altLang="zh-CN" sz="2000" dirty="0" smtClean="0">
                <a:solidFill>
                  <a:srgbClr val="CC3300"/>
                </a:solidFill>
                <a:latin typeface="Times New Roman" charset="0"/>
                <a:ea typeface="宋体" charset="-122"/>
              </a:rPr>
              <a:t>C, N, S, P cycling genes, Organic contaminant degradation, Metal resistance and reduction</a:t>
            </a:r>
          </a:p>
          <a:p>
            <a:pPr eaLnBrk="1" hangingPunct="1">
              <a:spcBef>
                <a:spcPct val="0"/>
              </a:spcBef>
            </a:pPr>
            <a:r>
              <a:rPr lang="en-US" dirty="0" smtClean="0"/>
              <a:t>Advantage is that you don’t need to know a microbial profile.  </a:t>
            </a:r>
          </a:p>
        </p:txBody>
      </p:sp>
      <p:sp>
        <p:nvSpPr>
          <p:cNvPr id="37892" name="Slide Number Placeholder 3"/>
          <p:cNvSpPr>
            <a:spLocks noGrp="1"/>
          </p:cNvSpPr>
          <p:nvPr>
            <p:ph type="sldNum" sz="quarter" idx="5"/>
          </p:nvPr>
        </p:nvSpPr>
        <p:spPr bwMode="auto">
          <a:xfrm>
            <a:off x="3884613" y="8829967"/>
            <a:ext cx="2971800" cy="464820"/>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6410559-3B97-4755-896E-F45EEC8DAAEF}" type="slidenum">
              <a:rPr lang="en-US">
                <a:solidFill>
                  <a:prstClr val="black"/>
                </a:solidFill>
                <a:latin typeface="Calibri" charset="0"/>
              </a:rPr>
              <a:pPr eaLnBrk="1" hangingPunct="1"/>
              <a:t>70</a:t>
            </a:fld>
            <a:endParaRPr lang="en-US">
              <a:solidFill>
                <a:prstClr val="black"/>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Two images of one slide at different wavelengths.  </a:t>
            </a:r>
          </a:p>
          <a:p>
            <a:pPr eaLnBrk="1" hangingPunct="1">
              <a:spcBef>
                <a:spcPct val="0"/>
              </a:spcBef>
            </a:pPr>
            <a:r>
              <a:rPr lang="en-US" smtClean="0"/>
              <a:t>Each sample is labeled with Cy5 dye, and includes a Cy3 universal standard (made up by the lab, will bind with every probe).</a:t>
            </a:r>
          </a:p>
          <a:p>
            <a:pPr eaLnBrk="1" hangingPunct="1">
              <a:spcBef>
                <a:spcPct val="0"/>
              </a:spcBef>
            </a:pPr>
            <a:r>
              <a:rPr lang="en-US" smtClean="0"/>
              <a:t>No replication of genes, however there is the positive control for each of the grids (16S)</a:t>
            </a:r>
          </a:p>
          <a:p>
            <a:pPr eaLnBrk="1" hangingPunct="1">
              <a:spcBef>
                <a:spcPct val="0"/>
              </a:spcBef>
            </a:pPr>
            <a:r>
              <a:rPr lang="en-US" smtClean="0"/>
              <a:t>Discuss genes are measured as Signal intensity.  Higher intensity means that there is more of that gene present.  Signal intensity is normalized within each spot.  </a:t>
            </a:r>
          </a:p>
        </p:txBody>
      </p:sp>
      <p:sp>
        <p:nvSpPr>
          <p:cNvPr id="38916" name="Slide Number Placeholder 3"/>
          <p:cNvSpPr>
            <a:spLocks noGrp="1"/>
          </p:cNvSpPr>
          <p:nvPr>
            <p:ph type="sldNum" sz="quarter" idx="5"/>
          </p:nvPr>
        </p:nvSpPr>
        <p:spPr bwMode="auto">
          <a:xfrm>
            <a:off x="3884613" y="8829967"/>
            <a:ext cx="2971800" cy="464820"/>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894529D-C544-4A3B-9269-9F4DECF6E090}" type="slidenum">
              <a:rPr lang="en-US">
                <a:solidFill>
                  <a:prstClr val="black"/>
                </a:solidFill>
                <a:latin typeface="Calibri" charset="0"/>
              </a:rPr>
              <a:pPr eaLnBrk="1" hangingPunct="1"/>
              <a:t>71</a:t>
            </a:fld>
            <a:endParaRPr lang="en-US">
              <a:solidFill>
                <a:prstClr val="black"/>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Be sure to explain each of the columns</a:t>
            </a:r>
          </a:p>
          <a:p>
            <a:r>
              <a:rPr lang="en-US" dirty="0" smtClean="0"/>
              <a:t>41 enzymes, but 10K different variations on that enzyme</a:t>
            </a:r>
            <a:r>
              <a:rPr lang="en-US" dirty="0" smtClean="0"/>
              <a:t>.</a:t>
            </a:r>
          </a:p>
          <a:p>
            <a:pPr eaLnBrk="1" hangingPunct="1">
              <a:spcBef>
                <a:spcPct val="0"/>
              </a:spcBef>
            </a:pPr>
            <a:r>
              <a:rPr lang="en-US" dirty="0" smtClean="0"/>
              <a:t>  </a:t>
            </a:r>
            <a:r>
              <a:rPr lang="en-US" dirty="0" err="1" smtClean="0"/>
              <a:t>GeoChip</a:t>
            </a:r>
            <a:r>
              <a:rPr lang="en-US" dirty="0" smtClean="0"/>
              <a:t> can detect functional genes in an environmental sample. 47,000 different gene</a:t>
            </a:r>
          </a:p>
          <a:p>
            <a:pPr eaLnBrk="1" hangingPunct="1">
              <a:spcBef>
                <a:spcPct val="0"/>
              </a:spcBef>
            </a:pPr>
            <a:r>
              <a:rPr lang="en-US" dirty="0" smtClean="0"/>
              <a:t>#Genes: # genes for different types of carbon degradation represented.</a:t>
            </a:r>
          </a:p>
          <a:p>
            <a:pPr eaLnBrk="1" hangingPunct="1">
              <a:spcBef>
                <a:spcPct val="0"/>
              </a:spcBef>
            </a:pPr>
            <a:r>
              <a:rPr lang="en-US" dirty="0" smtClean="0"/>
              <a:t>#probes: are the different probes for varying moo for each gene.  </a:t>
            </a:r>
          </a:p>
          <a:p>
            <a:pPr eaLnBrk="1" hangingPunct="1">
              <a:spcBef>
                <a:spcPct val="0"/>
              </a:spcBef>
            </a:pPr>
            <a:r>
              <a:rPr lang="en-US" dirty="0" smtClean="0"/>
              <a:t>#unique probes:  smaller number because some probes can be used more than once for different types of moo</a:t>
            </a:r>
          </a:p>
          <a:p>
            <a:pPr eaLnBrk="1" hangingPunct="1">
              <a:spcBef>
                <a:spcPct val="0"/>
              </a:spcBef>
            </a:pPr>
            <a:r>
              <a:rPr lang="en-US" dirty="0" smtClean="0"/>
              <a:t>#group probes: actual number of  probes for groups (not individuals, more coverage of genera)</a:t>
            </a:r>
          </a:p>
          <a:p>
            <a:pPr eaLnBrk="1" hangingPunct="1">
              <a:spcBef>
                <a:spcPct val="0"/>
              </a:spcBef>
            </a:pPr>
            <a:r>
              <a:rPr lang="en-US" dirty="0" smtClean="0"/>
              <a:t>#CDS: total number of individual types of functional groups covered.  </a:t>
            </a:r>
          </a:p>
          <a:p>
            <a:pPr eaLnBrk="1" hangingPunct="1">
              <a:spcBef>
                <a:spcPct val="0"/>
              </a:spcBef>
            </a:pPr>
            <a:endParaRPr lang="en-US" dirty="0" smtClean="0"/>
          </a:p>
          <a:p>
            <a:pPr eaLnBrk="1" hangingPunct="1">
              <a:spcBef>
                <a:spcPct val="0"/>
              </a:spcBef>
            </a:pPr>
            <a:r>
              <a:rPr lang="en-US" dirty="0" smtClean="0"/>
              <a:t>I will specifically look at the organic remediation gene category for my thesis (but we will be able to mine this data for lignocelluloses degradation and other projects going on in the lab).  </a:t>
            </a:r>
          </a:p>
          <a:p>
            <a:endParaRPr lang="en-US" dirty="0" smtClean="0"/>
          </a:p>
        </p:txBody>
      </p:sp>
      <p:sp>
        <p:nvSpPr>
          <p:cNvPr id="39940" name="Slide Number Placeholder 3"/>
          <p:cNvSpPr>
            <a:spLocks noGrp="1"/>
          </p:cNvSpPr>
          <p:nvPr>
            <p:ph type="sldNum" sz="quarter" idx="5"/>
          </p:nvPr>
        </p:nvSpPr>
        <p:spPr bwMode="auto">
          <a:xfrm>
            <a:off x="3884613" y="8829967"/>
            <a:ext cx="2971800" cy="464820"/>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EDE0240-6291-4E86-BB53-48E4901E20EE}" type="slidenum">
              <a:rPr lang="en-US">
                <a:solidFill>
                  <a:prstClr val="black"/>
                </a:solidFill>
                <a:latin typeface="Calibri" charset="0"/>
              </a:rPr>
              <a:pPr eaLnBrk="1" hangingPunct="1"/>
              <a:t>72</a:t>
            </a:fld>
            <a:endParaRPr lang="en-US">
              <a:solidFill>
                <a:prstClr val="black"/>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4362FBF2-BBD0-46C7-8190-54ABE613E658}"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xfrm>
            <a:off x="3884613" y="8829967"/>
            <a:ext cx="2971800" cy="464820"/>
          </a:xfrm>
          <a:prstGeom prst="rect">
            <a:avLst/>
          </a:prstGeom>
          <a:noFill/>
        </p:spPr>
        <p:txBody>
          <a:bodyPr/>
          <a:lstStyle/>
          <a:p>
            <a:fld id="{C4A1113A-D9B7-4BBF-9439-FDAA2D7BD461}" type="slidenum">
              <a:rPr lang="en-US"/>
              <a:pPr/>
              <a:t>19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884613" y="8829967"/>
            <a:ext cx="2971800" cy="464820"/>
          </a:xfrm>
          <a:prstGeom prst="rect">
            <a:avLst/>
          </a:prstGeom>
          <a:noFill/>
        </p:spPr>
        <p:txBody>
          <a:bodyPr/>
          <a:lstStyle/>
          <a:p>
            <a:fld id="{E29794C2-4DB4-476F-A89C-D493F3531648}" type="slidenum">
              <a:rPr lang="en-US"/>
              <a:pPr/>
              <a:t>20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84613" y="8829967"/>
            <a:ext cx="2971800" cy="464820"/>
          </a:xfrm>
          <a:prstGeom prst="rect">
            <a:avLst/>
          </a:prstGeom>
          <a:noFill/>
        </p:spPr>
        <p:txBody>
          <a:bodyPr/>
          <a:lstStyle/>
          <a:p>
            <a:fld id="{3CABDAAA-9B04-4EC5-8C50-FBB7415DD0EC}" type="slidenum">
              <a:rPr lang="en-US"/>
              <a:pPr/>
              <a:t>21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829967"/>
            <a:ext cx="2971800" cy="464820"/>
          </a:xfrm>
          <a:prstGeom prst="rect">
            <a:avLst/>
          </a:prstGeom>
          <a:noFill/>
        </p:spPr>
        <p:txBody>
          <a:bodyPr/>
          <a:lstStyle/>
          <a:p>
            <a:fld id="{C29C8BCB-FFA5-493C-9CE1-4885470D7B76}" type="slidenum">
              <a:rPr lang="en-US"/>
              <a:pPr/>
              <a:t>22</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oil exploration efforts</a:t>
            </a:r>
            <a:r>
              <a:rPr lang="en-US" baseline="0" dirty="0" smtClean="0"/>
              <a:t> continue in the Arctic, it becomes important to understand the efficiency and effects of current oil spill response options. Today I’m going to be talking about a research program that was developed in order to evaluate the use </a:t>
            </a:r>
            <a:r>
              <a:rPr lang="en-US" baseline="0" dirty="0" err="1" smtClean="0"/>
              <a:t>Corexit</a:t>
            </a:r>
            <a:r>
              <a:rPr lang="en-US" baseline="0" dirty="0" smtClean="0"/>
              <a:t> 9500 (the same chemical dispersant that was used in the Gulf of Mexico), as an oil spill response option in Arctic open water environments. My presentation is titled: </a:t>
            </a:r>
            <a:endParaRPr lang="en-US" dirty="0" smtClean="0"/>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45155A3-79BD-4FBB-A059-741213F86396}" type="slidenum">
              <a:rPr lang="en-US" smtClean="0"/>
              <a:pPr/>
              <a:t>35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main objective of</a:t>
            </a:r>
            <a:r>
              <a:rPr lang="en-US" baseline="0" dirty="0" smtClean="0"/>
              <a:t> this study:</a:t>
            </a:r>
          </a:p>
          <a:p>
            <a:endParaRPr lang="en-US" baseline="0" dirty="0" smtClean="0"/>
          </a:p>
          <a:p>
            <a:r>
              <a:rPr lang="en-US" baseline="0" dirty="0" smtClean="0"/>
              <a:t>To accomplish this it is important to determine:</a:t>
            </a:r>
            <a:endParaRPr lang="en-US"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145155A3-79BD-4FBB-A059-741213F86396}"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3059081694"/>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297059665"/>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0764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769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19167839"/>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286000"/>
            <a:ext cx="40767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286000"/>
            <a:ext cx="40767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99790070"/>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295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2286000"/>
            <a:ext cx="8305800" cy="3581400"/>
          </a:xfrm>
        </p:spPr>
        <p:txBody>
          <a:bodyPr/>
          <a:lstStyle/>
          <a:p>
            <a:pPr lvl="0"/>
            <a:endParaRPr lang="en-US" noProof="0" dirty="0" smtClean="0"/>
          </a:p>
        </p:txBody>
      </p:sp>
    </p:spTree>
    <p:extLst>
      <p:ext uri="{BB962C8B-B14F-4D97-AF65-F5344CB8AC3E}">
        <p14:creationId xmlns:p14="http://schemas.microsoft.com/office/powerpoint/2010/main" xmlns="" val="1504003258"/>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30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4027702"/>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3058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90900667"/>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606271421"/>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86000"/>
            <a:ext cx="40767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286000"/>
            <a:ext cx="40767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009298937"/>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08022363"/>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117182717"/>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99379341"/>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699402217"/>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801635933"/>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447800" cy="5638800"/>
          </a:xfrm>
          <a:prstGeom prst="rect">
            <a:avLst/>
          </a:prstGeom>
          <a:gradFill rotWithShape="0">
            <a:gsLst>
              <a:gs pos="0">
                <a:srgbClr val="F1DB0B"/>
              </a:gs>
              <a:gs pos="100000">
                <a:srgbClr val="FFFFFF"/>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dirty="0"/>
          </a:p>
        </p:txBody>
      </p:sp>
      <p:sp>
        <p:nvSpPr>
          <p:cNvPr id="1027" name="Rectangle 3"/>
          <p:cNvSpPr>
            <a:spLocks noChangeArrowheads="1"/>
          </p:cNvSpPr>
          <p:nvPr/>
        </p:nvSpPr>
        <p:spPr bwMode="auto">
          <a:xfrm>
            <a:off x="5575300" y="3352800"/>
            <a:ext cx="3581400" cy="3505200"/>
          </a:xfrm>
          <a:prstGeom prst="rect">
            <a:avLst/>
          </a:prstGeom>
          <a:gradFill rotWithShape="0">
            <a:gsLst>
              <a:gs pos="0">
                <a:srgbClr val="FFFFFF"/>
              </a:gs>
              <a:gs pos="100000">
                <a:srgbClr val="F1DB0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dirty="0"/>
          </a:p>
        </p:txBody>
      </p:sp>
      <p:sp>
        <p:nvSpPr>
          <p:cNvPr id="1028" name="Rectangle 4"/>
          <p:cNvSpPr>
            <a:spLocks noGrp="1" noChangeArrowheads="1"/>
          </p:cNvSpPr>
          <p:nvPr>
            <p:ph type="body" idx="1"/>
          </p:nvPr>
        </p:nvSpPr>
        <p:spPr bwMode="auto">
          <a:xfrm>
            <a:off x="457200" y="2286000"/>
            <a:ext cx="83058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Text Box 6"/>
          <p:cNvSpPr txBox="1">
            <a:spLocks noChangeArrowheads="1"/>
          </p:cNvSpPr>
          <p:nvPr/>
        </p:nvSpPr>
        <p:spPr bwMode="auto">
          <a:xfrm>
            <a:off x="0" y="6172200"/>
            <a:ext cx="7848600" cy="304800"/>
          </a:xfrm>
          <a:prstGeom prst="rect">
            <a:avLst/>
          </a:prstGeom>
          <a:gradFill rotWithShape="0">
            <a:gsLst>
              <a:gs pos="0">
                <a:srgbClr val="063DE8"/>
              </a:gs>
              <a:gs pos="100000">
                <a:srgbClr val="00006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r"/>
            <a:r>
              <a:rPr lang="en-US" sz="1400" b="1" dirty="0">
                <a:solidFill>
                  <a:schemeClr val="bg1"/>
                </a:solidFill>
                <a:latin typeface="Arial Black" charset="0"/>
              </a:rPr>
              <a:t>UNIVERSITY OF ALASKA FAIRBANKS</a:t>
            </a:r>
            <a:endParaRPr lang="en-US" sz="2000" b="1" dirty="0">
              <a:solidFill>
                <a:schemeClr val="bg1"/>
              </a:solidFill>
            </a:endParaRPr>
          </a:p>
        </p:txBody>
      </p:sp>
      <p:pic>
        <p:nvPicPr>
          <p:cNvPr id="1030" name="Picture 7"/>
          <p:cNvPicPr>
            <a:picLocks noChangeAspect="1" noChangeArrowheads="1"/>
          </p:cNvPicPr>
          <p:nvPr/>
        </p:nvPicPr>
        <p:blipFill>
          <a:blip r:embed="rId16" cstate="email">
            <a:extLst>
              <a:ext uri="{28A0092B-C50C-407E-A947-70E740481C1C}">
                <a14:useLocalDpi xmlns:a14="http://schemas.microsoft.com/office/drawing/2010/main" xmlns="" val="0"/>
              </a:ext>
            </a:extLst>
          </a:blip>
          <a:srcRect b="32977"/>
          <a:stretch>
            <a:fillRect/>
          </a:stretch>
        </p:blipFill>
        <p:spPr bwMode="auto">
          <a:xfrm>
            <a:off x="8001000" y="6175375"/>
            <a:ext cx="7620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8"/>
          <p:cNvSpPr>
            <a:spLocks noGrp="1" noChangeArrowheads="1"/>
          </p:cNvSpPr>
          <p:nvPr>
            <p:ph type="title"/>
          </p:nvPr>
        </p:nvSpPr>
        <p:spPr bwMode="auto">
          <a:xfrm>
            <a:off x="457200" y="304800"/>
            <a:ext cx="83058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 name="TextBox 3"/>
          <p:cNvSpPr txBox="1"/>
          <p:nvPr userDrawn="1"/>
        </p:nvSpPr>
        <p:spPr>
          <a:xfrm>
            <a:off x="8610600" y="6611779"/>
            <a:ext cx="533400" cy="246221"/>
          </a:xfrm>
          <a:prstGeom prst="rect">
            <a:avLst/>
          </a:prstGeom>
          <a:noFill/>
        </p:spPr>
        <p:txBody>
          <a:bodyPr wrap="square" rtlCol="0">
            <a:spAutoFit/>
          </a:bodyPr>
          <a:lstStyle/>
          <a:p>
            <a:pPr algn="r"/>
            <a:fld id="{8B5EC967-BC2F-6145-A87A-ADCEAB32E955}" type="slidenum">
              <a:rPr lang="en-US" sz="1000" smtClean="0"/>
              <a:pPr algn="r"/>
              <a:t>‹#›</a:t>
            </a:fld>
            <a:endParaRPr lang="en-US" sz="1000"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ransition>
    <p:zoom/>
  </p:transition>
  <p:hf hdr="0" ftr="0" dt="0"/>
  <p:txStyles>
    <p:titleStyle>
      <a:lvl1pPr algn="l" rtl="0" eaLnBrk="0" fontAlgn="base" hangingPunct="0">
        <a:lnSpc>
          <a:spcPct val="75000"/>
        </a:lnSpc>
        <a:spcBef>
          <a:spcPct val="0"/>
        </a:spcBef>
        <a:spcAft>
          <a:spcPct val="0"/>
        </a:spcAft>
        <a:defRPr sz="3600">
          <a:solidFill>
            <a:srgbClr val="000099"/>
          </a:solidFill>
          <a:latin typeface="+mj-lt"/>
          <a:ea typeface="ＭＳ Ｐゴシック" charset="-128"/>
          <a:cs typeface="ＭＳ Ｐゴシック" charset="0"/>
        </a:defRPr>
      </a:lvl1pPr>
      <a:lvl2pPr algn="l" rtl="0" eaLnBrk="0" fontAlgn="base" hangingPunct="0">
        <a:lnSpc>
          <a:spcPct val="75000"/>
        </a:lnSpc>
        <a:spcBef>
          <a:spcPct val="0"/>
        </a:spcBef>
        <a:spcAft>
          <a:spcPct val="0"/>
        </a:spcAft>
        <a:defRPr sz="3600">
          <a:solidFill>
            <a:srgbClr val="000099"/>
          </a:solidFill>
          <a:latin typeface="Arial Black" pitchFamily="-32" charset="0"/>
          <a:ea typeface="ＭＳ Ｐゴシック" charset="-128"/>
          <a:cs typeface="ＭＳ Ｐゴシック" charset="0"/>
        </a:defRPr>
      </a:lvl2pPr>
      <a:lvl3pPr algn="l" rtl="0" eaLnBrk="0" fontAlgn="base" hangingPunct="0">
        <a:lnSpc>
          <a:spcPct val="75000"/>
        </a:lnSpc>
        <a:spcBef>
          <a:spcPct val="0"/>
        </a:spcBef>
        <a:spcAft>
          <a:spcPct val="0"/>
        </a:spcAft>
        <a:defRPr sz="3600">
          <a:solidFill>
            <a:srgbClr val="000099"/>
          </a:solidFill>
          <a:latin typeface="Arial Black" pitchFamily="-32" charset="0"/>
          <a:ea typeface="ＭＳ Ｐゴシック" charset="-128"/>
          <a:cs typeface="ＭＳ Ｐゴシック" charset="0"/>
        </a:defRPr>
      </a:lvl3pPr>
      <a:lvl4pPr algn="l" rtl="0" eaLnBrk="0" fontAlgn="base" hangingPunct="0">
        <a:lnSpc>
          <a:spcPct val="75000"/>
        </a:lnSpc>
        <a:spcBef>
          <a:spcPct val="0"/>
        </a:spcBef>
        <a:spcAft>
          <a:spcPct val="0"/>
        </a:spcAft>
        <a:defRPr sz="3600">
          <a:solidFill>
            <a:srgbClr val="000099"/>
          </a:solidFill>
          <a:latin typeface="Arial Black" pitchFamily="-32" charset="0"/>
          <a:ea typeface="ＭＳ Ｐゴシック" charset="-128"/>
          <a:cs typeface="ＭＳ Ｐゴシック" charset="0"/>
        </a:defRPr>
      </a:lvl4pPr>
      <a:lvl5pPr algn="l" rtl="0" eaLnBrk="0" fontAlgn="base" hangingPunct="0">
        <a:lnSpc>
          <a:spcPct val="75000"/>
        </a:lnSpc>
        <a:spcBef>
          <a:spcPct val="0"/>
        </a:spcBef>
        <a:spcAft>
          <a:spcPct val="0"/>
        </a:spcAft>
        <a:defRPr sz="3600">
          <a:solidFill>
            <a:srgbClr val="000099"/>
          </a:solidFill>
          <a:latin typeface="Arial Black" pitchFamily="-32" charset="0"/>
          <a:ea typeface="ＭＳ Ｐゴシック" charset="-128"/>
          <a:cs typeface="ＭＳ Ｐゴシック" charset="0"/>
        </a:defRPr>
      </a:lvl5pPr>
      <a:lvl6pPr marL="457200" algn="l" rtl="0" eaLnBrk="0" fontAlgn="base" hangingPunct="0">
        <a:lnSpc>
          <a:spcPct val="75000"/>
        </a:lnSpc>
        <a:spcBef>
          <a:spcPct val="0"/>
        </a:spcBef>
        <a:spcAft>
          <a:spcPct val="0"/>
        </a:spcAft>
        <a:defRPr sz="3600">
          <a:solidFill>
            <a:srgbClr val="000099"/>
          </a:solidFill>
          <a:latin typeface="Arial Black" pitchFamily="-32" charset="0"/>
        </a:defRPr>
      </a:lvl6pPr>
      <a:lvl7pPr marL="914400" algn="l" rtl="0" eaLnBrk="0" fontAlgn="base" hangingPunct="0">
        <a:lnSpc>
          <a:spcPct val="75000"/>
        </a:lnSpc>
        <a:spcBef>
          <a:spcPct val="0"/>
        </a:spcBef>
        <a:spcAft>
          <a:spcPct val="0"/>
        </a:spcAft>
        <a:defRPr sz="3600">
          <a:solidFill>
            <a:srgbClr val="000099"/>
          </a:solidFill>
          <a:latin typeface="Arial Black" pitchFamily="-32" charset="0"/>
        </a:defRPr>
      </a:lvl7pPr>
      <a:lvl8pPr marL="1371600" algn="l" rtl="0" eaLnBrk="0" fontAlgn="base" hangingPunct="0">
        <a:lnSpc>
          <a:spcPct val="75000"/>
        </a:lnSpc>
        <a:spcBef>
          <a:spcPct val="0"/>
        </a:spcBef>
        <a:spcAft>
          <a:spcPct val="0"/>
        </a:spcAft>
        <a:defRPr sz="3600">
          <a:solidFill>
            <a:srgbClr val="000099"/>
          </a:solidFill>
          <a:latin typeface="Arial Black" pitchFamily="-32" charset="0"/>
        </a:defRPr>
      </a:lvl8pPr>
      <a:lvl9pPr marL="1828800" algn="l" rtl="0" eaLnBrk="0" fontAlgn="base" hangingPunct="0">
        <a:lnSpc>
          <a:spcPct val="75000"/>
        </a:lnSpc>
        <a:spcBef>
          <a:spcPct val="0"/>
        </a:spcBef>
        <a:spcAft>
          <a:spcPct val="0"/>
        </a:spcAft>
        <a:defRPr sz="3600">
          <a:solidFill>
            <a:srgbClr val="000099"/>
          </a:solidFill>
          <a:latin typeface="Arial Black" pitchFamily="-32" charset="0"/>
        </a:defRPr>
      </a:lvl9pPr>
    </p:titleStyle>
    <p:bodyStyle>
      <a:lvl1pPr marL="342900" indent="-342900" algn="l" rtl="0" eaLnBrk="0" fontAlgn="base" hangingPunct="0">
        <a:lnSpc>
          <a:spcPct val="80000"/>
        </a:lnSpc>
        <a:spcBef>
          <a:spcPts val="1200"/>
        </a:spcBef>
        <a:spcAft>
          <a:spcPct val="0"/>
        </a:spcAft>
        <a:buClr>
          <a:srgbClr val="000066"/>
        </a:buClr>
        <a:buSzPct val="90000"/>
        <a:buFont typeface="Zapf Dingbats" charset="0"/>
        <a:tabLst>
          <a:tab pos="342900" algn="l"/>
        </a:tabLst>
        <a:defRPr sz="3200">
          <a:solidFill>
            <a:srgbClr val="000099"/>
          </a:solidFill>
          <a:latin typeface="+mn-lt"/>
          <a:ea typeface="ＭＳ Ｐゴシック" charset="-128"/>
          <a:cs typeface="ＭＳ Ｐゴシック" charset="0"/>
        </a:defRPr>
      </a:lvl1pPr>
      <a:lvl2pPr marL="520700" indent="-406400" algn="l" rtl="0" eaLnBrk="0" fontAlgn="base" hangingPunct="0">
        <a:spcBef>
          <a:spcPct val="20000"/>
        </a:spcBef>
        <a:spcAft>
          <a:spcPct val="0"/>
        </a:spcAft>
        <a:buFont typeface="Zapf Dingbats" charset="0"/>
        <a:buChar char="u"/>
        <a:tabLst>
          <a:tab pos="342900" algn="l"/>
        </a:tabLst>
        <a:defRPr sz="2800">
          <a:solidFill>
            <a:srgbClr val="000099"/>
          </a:solidFill>
          <a:latin typeface="+mn-lt"/>
          <a:ea typeface="ＭＳ Ｐゴシック" charset="-128"/>
        </a:defRPr>
      </a:lvl2pPr>
      <a:lvl3pPr marL="800100" indent="-165100" algn="l" rtl="0" eaLnBrk="0" fontAlgn="base" hangingPunct="0">
        <a:spcBef>
          <a:spcPct val="20000"/>
        </a:spcBef>
        <a:spcAft>
          <a:spcPct val="0"/>
        </a:spcAft>
        <a:buChar char="•"/>
        <a:tabLst>
          <a:tab pos="342900" algn="l"/>
        </a:tabLst>
        <a:defRPr sz="2400" b="1">
          <a:solidFill>
            <a:srgbClr val="000099"/>
          </a:solidFill>
          <a:latin typeface="Arial" charset="0"/>
          <a:ea typeface="ＭＳ Ｐゴシック" charset="-128"/>
        </a:defRPr>
      </a:lvl3pPr>
      <a:lvl4pPr marL="1600200" indent="-228600" algn="l" rtl="0" eaLnBrk="0" fontAlgn="base" hangingPunct="0">
        <a:spcBef>
          <a:spcPct val="20000"/>
        </a:spcBef>
        <a:spcAft>
          <a:spcPct val="0"/>
        </a:spcAft>
        <a:buChar char="–"/>
        <a:tabLst>
          <a:tab pos="342900" algn="l"/>
        </a:tabLst>
        <a:defRPr sz="2000">
          <a:solidFill>
            <a:srgbClr val="000099"/>
          </a:solidFill>
          <a:latin typeface="Arial" charset="0"/>
          <a:ea typeface="ＭＳ Ｐゴシック" charset="-128"/>
        </a:defRPr>
      </a:lvl4pPr>
      <a:lvl5pPr marL="2057400" indent="-228600" algn="l" rtl="0" eaLnBrk="0" fontAlgn="base" hangingPunct="0">
        <a:spcBef>
          <a:spcPct val="20000"/>
        </a:spcBef>
        <a:spcAft>
          <a:spcPct val="0"/>
        </a:spcAft>
        <a:buChar char="»"/>
        <a:tabLst>
          <a:tab pos="342900" algn="l"/>
        </a:tabLst>
        <a:defRPr sz="2000">
          <a:solidFill>
            <a:srgbClr val="000099"/>
          </a:solidFill>
          <a:latin typeface="Arial" charset="0"/>
          <a:ea typeface="ＭＳ Ｐゴシック" charset="-128"/>
        </a:defRPr>
      </a:lvl5pPr>
      <a:lvl6pPr marL="2514600" indent="-228600" algn="l" rtl="0" eaLnBrk="0" fontAlgn="base" hangingPunct="0">
        <a:spcBef>
          <a:spcPct val="20000"/>
        </a:spcBef>
        <a:spcAft>
          <a:spcPct val="0"/>
        </a:spcAft>
        <a:buChar char="»"/>
        <a:tabLst>
          <a:tab pos="342900" algn="l"/>
        </a:tabLst>
        <a:defRPr sz="2000">
          <a:solidFill>
            <a:srgbClr val="000099"/>
          </a:solidFill>
          <a:latin typeface="Arial" charset="0"/>
        </a:defRPr>
      </a:lvl6pPr>
      <a:lvl7pPr marL="2971800" indent="-228600" algn="l" rtl="0" eaLnBrk="0" fontAlgn="base" hangingPunct="0">
        <a:spcBef>
          <a:spcPct val="20000"/>
        </a:spcBef>
        <a:spcAft>
          <a:spcPct val="0"/>
        </a:spcAft>
        <a:buChar char="»"/>
        <a:tabLst>
          <a:tab pos="342900" algn="l"/>
        </a:tabLst>
        <a:defRPr sz="2000">
          <a:solidFill>
            <a:srgbClr val="000099"/>
          </a:solidFill>
          <a:latin typeface="Arial" charset="0"/>
        </a:defRPr>
      </a:lvl7pPr>
      <a:lvl8pPr marL="3429000" indent="-228600" algn="l" rtl="0" eaLnBrk="0" fontAlgn="base" hangingPunct="0">
        <a:spcBef>
          <a:spcPct val="20000"/>
        </a:spcBef>
        <a:spcAft>
          <a:spcPct val="0"/>
        </a:spcAft>
        <a:buChar char="»"/>
        <a:tabLst>
          <a:tab pos="342900" algn="l"/>
        </a:tabLst>
        <a:defRPr sz="2000">
          <a:solidFill>
            <a:srgbClr val="000099"/>
          </a:solidFill>
          <a:latin typeface="Arial" charset="0"/>
        </a:defRPr>
      </a:lvl8pPr>
      <a:lvl9pPr marL="3886200" indent="-228600" algn="l" rtl="0" eaLnBrk="0" fontAlgn="base" hangingPunct="0">
        <a:spcBef>
          <a:spcPct val="20000"/>
        </a:spcBef>
        <a:spcAft>
          <a:spcPct val="0"/>
        </a:spcAft>
        <a:buChar char="»"/>
        <a:tabLst>
          <a:tab pos="342900" algn="l"/>
        </a:tabLst>
        <a:defRPr sz="2000">
          <a:solidFill>
            <a:srgbClr val="000099"/>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package" Target="../embeddings/Microsoft_Office_Word_Document2.docx"/><Relationship Id="rId4" Type="http://schemas.openxmlformats.org/officeDocument/2006/relationships/package" Target="../embeddings/Microsoft_Office_Word_Document1.docx"/></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package" Target="../embeddings/Microsoft_Office_Excel_Worksheet3.xlsx"/></Relationships>
</file>

<file path=ppt/slides/_rels/slide6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upload.wikimedia.org/wikipedia/commons/3/34/C-130j.hercules.model.arp.jp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wmf"/><Relationship Id="rId7" Type="http://schemas.openxmlformats.org/officeDocument/2006/relationships/image" Target="../media/image71.jpeg"/><Relationship Id="rId2" Type="http://schemas.openxmlformats.org/officeDocument/2006/relationships/image" Target="../media/image66.gif"/><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57201"/>
            <a:ext cx="8534400" cy="3143250"/>
          </a:xfrm>
        </p:spPr>
        <p:txBody>
          <a:bodyPr/>
          <a:lstStyle/>
          <a:p>
            <a:pPr algn="ctr"/>
            <a:r>
              <a:rPr lang="en-US" sz="4000" dirty="0" smtClean="0"/>
              <a:t>UAF Experience: </a:t>
            </a:r>
            <a:br>
              <a:rPr lang="en-US" sz="4000" dirty="0" smtClean="0"/>
            </a:br>
            <a:r>
              <a:rPr lang="en-US" sz="4000" dirty="0" smtClean="0"/>
              <a:t>Effectiveness, Toxicity and Biodegradation of Dispersants and Dispersed </a:t>
            </a:r>
            <a:r>
              <a:rPr lang="en-US" sz="4000" cap="all" dirty="0" smtClean="0"/>
              <a:t>o</a:t>
            </a:r>
            <a:r>
              <a:rPr lang="en-US" sz="4000" dirty="0" smtClean="0"/>
              <a:t>il under Arctic Conditions</a:t>
            </a:r>
            <a:r>
              <a:rPr lang="en-US" dirty="0" smtClean="0"/>
              <a:t>.</a:t>
            </a:r>
            <a:endParaRPr lang="en-US" dirty="0"/>
          </a:p>
        </p:txBody>
      </p:sp>
      <p:sp>
        <p:nvSpPr>
          <p:cNvPr id="3" name="Subtitle 2"/>
          <p:cNvSpPr>
            <a:spLocks noGrp="1"/>
          </p:cNvSpPr>
          <p:nvPr>
            <p:ph type="subTitle" idx="1"/>
          </p:nvPr>
        </p:nvSpPr>
        <p:spPr/>
        <p:txBody>
          <a:bodyPr/>
          <a:lstStyle/>
          <a:p>
            <a:r>
              <a:rPr lang="en-US" dirty="0" smtClean="0"/>
              <a:t>INE, Dr. Robert A. Perkins, PE</a:t>
            </a:r>
          </a:p>
          <a:p>
            <a:r>
              <a:rPr lang="en-US" dirty="0" smtClean="0"/>
              <a:t>IAB, Dr. Mary Beth Leigh</a:t>
            </a:r>
          </a:p>
          <a:p>
            <a:r>
              <a:rPr lang="en-US" dirty="0" smtClean="0"/>
              <a:t>Kelly </a:t>
            </a:r>
            <a:r>
              <a:rPr lang="en-US" dirty="0" err="1" smtClean="0"/>
              <a:t>McFarlin</a:t>
            </a:r>
            <a:r>
              <a:rPr lang="en-US" dirty="0" smtClean="0"/>
              <a:t>, M.S.</a:t>
            </a:r>
          </a:p>
          <a:p>
            <a:endParaRPr lang="en-US" dirty="0"/>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91400" cy="914400"/>
          </a:xfrm>
        </p:spPr>
        <p:txBody>
          <a:bodyPr/>
          <a:lstStyle/>
          <a:p>
            <a:r>
              <a:rPr lang="en-US" dirty="0" smtClean="0"/>
              <a:t>Are Dispersants Toxic?</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555673" y="1805112"/>
            <a:ext cx="5759528" cy="4321051"/>
          </a:xfrm>
          <a:prstGeom prst="rect">
            <a:avLst/>
          </a:prstGeom>
          <a:noFill/>
          <a:ln w="9525">
            <a:noFill/>
            <a:miter lim="800000"/>
            <a:headEnd/>
            <a:tailEnd/>
          </a:ln>
          <a:effectLst/>
        </p:spPr>
      </p:pic>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AP Web Site\ENVE_652\Module01\1C_IntroTox\paraclesus.gif"/>
          <p:cNvPicPr>
            <a:picLocks noChangeAspect="1" noChangeArrowheads="1"/>
          </p:cNvPicPr>
          <p:nvPr/>
        </p:nvPicPr>
        <p:blipFill>
          <a:blip r:embed="rId2" cstate="print"/>
          <a:srcRect/>
          <a:stretch>
            <a:fillRect/>
          </a:stretch>
        </p:blipFill>
        <p:spPr bwMode="auto">
          <a:xfrm>
            <a:off x="609600" y="367237"/>
            <a:ext cx="8077200" cy="5728763"/>
          </a:xfrm>
          <a:prstGeom prst="rect">
            <a:avLst/>
          </a:prstGeom>
          <a:noFill/>
        </p:spPr>
      </p:pic>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Scientific toxicology</a:t>
            </a:r>
          </a:p>
          <a:p>
            <a:pPr lvl="1">
              <a:buNone/>
            </a:pPr>
            <a:r>
              <a:rPr lang="en-US" dirty="0" smtClean="0"/>
              <a:t>	Seeks to understand the natural laws regarding effects</a:t>
            </a:r>
          </a:p>
          <a:p>
            <a:r>
              <a:rPr lang="en-US" dirty="0" smtClean="0"/>
              <a:t>Applied toxicology</a:t>
            </a:r>
          </a:p>
          <a:p>
            <a:pPr lvl="1">
              <a:buNone/>
            </a:pPr>
            <a:r>
              <a:rPr lang="en-US" dirty="0" smtClean="0"/>
              <a:t>	Seeks to establish safe doses (concentrations) </a:t>
            </a:r>
            <a:endParaRPr lang="en-US" dirty="0"/>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rds.yahoo.com/_ylt=A2KJkK1l1bRN6V8AFAujzbkF/SIG=12ks9bq17/EXP=1303725541/**http%3a/info.lu.farmingdale.edu/depts/met/ind310/doseresponse.JPG"/>
          <p:cNvPicPr>
            <a:picLocks noChangeAspect="1" noChangeArrowheads="1"/>
          </p:cNvPicPr>
          <p:nvPr/>
        </p:nvPicPr>
        <p:blipFill>
          <a:blip r:embed="rId2" cstate="print"/>
          <a:srcRect/>
          <a:stretch>
            <a:fillRect/>
          </a:stretch>
        </p:blipFill>
        <p:spPr bwMode="auto">
          <a:xfrm>
            <a:off x="1066800" y="228600"/>
            <a:ext cx="7200900" cy="5400675"/>
          </a:xfrm>
          <a:prstGeom prst="rect">
            <a:avLst/>
          </a:prstGeom>
          <a:noFill/>
        </p:spPr>
      </p:pic>
      <p:sp>
        <p:nvSpPr>
          <p:cNvPr id="3" name="TextBox 2"/>
          <p:cNvSpPr txBox="1"/>
          <p:nvPr/>
        </p:nvSpPr>
        <p:spPr>
          <a:xfrm>
            <a:off x="1066800" y="5638800"/>
            <a:ext cx="7848600" cy="276999"/>
          </a:xfrm>
          <a:prstGeom prst="rect">
            <a:avLst/>
          </a:prstGeom>
          <a:noFill/>
        </p:spPr>
        <p:txBody>
          <a:bodyPr wrap="square" rtlCol="0">
            <a:spAutoFit/>
          </a:bodyPr>
          <a:lstStyle/>
          <a:p>
            <a:r>
              <a:rPr lang="en-US" sz="1200" dirty="0" smtClean="0"/>
              <a:t>http://info.lu.farmingdale.edu/depts/met/ind310/industrialtoxicology.html</a:t>
            </a:r>
            <a:endParaRPr lang="en-US" sz="1200" dirty="0"/>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LC50?</a:t>
            </a:r>
            <a:endParaRPr lang="en-US" dirty="0"/>
          </a:p>
        </p:txBody>
      </p:sp>
      <p:sp>
        <p:nvSpPr>
          <p:cNvPr id="3" name="Content Placeholder 2"/>
          <p:cNvSpPr>
            <a:spLocks noGrp="1"/>
          </p:cNvSpPr>
          <p:nvPr>
            <p:ph idx="1"/>
          </p:nvPr>
        </p:nvSpPr>
        <p:spPr/>
        <p:txBody>
          <a:bodyPr/>
          <a:lstStyle/>
          <a:p>
            <a:r>
              <a:rPr lang="en-US" dirty="0" smtClean="0"/>
              <a:t>Method of comparing chemicals and situations</a:t>
            </a:r>
          </a:p>
          <a:p>
            <a:r>
              <a:rPr lang="en-US" dirty="0" smtClean="0"/>
              <a:t>Modeling</a:t>
            </a:r>
          </a:p>
          <a:p>
            <a:endParaRPr lang="en-US" dirty="0"/>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AP Web Site\ENVE_652\Module01\1C_IntroTox\Tox20.jpg"/>
          <p:cNvPicPr>
            <a:picLocks noChangeAspect="1" noChangeArrowheads="1"/>
          </p:cNvPicPr>
          <p:nvPr/>
        </p:nvPicPr>
        <p:blipFill>
          <a:blip r:embed="rId2" cstate="print"/>
          <a:srcRect/>
          <a:stretch>
            <a:fillRect/>
          </a:stretch>
        </p:blipFill>
        <p:spPr bwMode="auto">
          <a:xfrm>
            <a:off x="885963" y="838200"/>
            <a:ext cx="7263658" cy="5105399"/>
          </a:xfrm>
          <a:prstGeom prst="rect">
            <a:avLst/>
          </a:prstGeom>
          <a:noFill/>
        </p:spPr>
      </p:pic>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ChangeAspect="1" noChangeArrowheads="1" noTextEdit="1"/>
          </p:cNvSpPr>
          <p:nvPr/>
        </p:nvSpPr>
        <p:spPr bwMode="auto">
          <a:xfrm>
            <a:off x="1041400" y="1028700"/>
            <a:ext cx="7037388" cy="4800600"/>
          </a:xfrm>
          <a:prstGeom prst="rect">
            <a:avLst/>
          </a:prstGeom>
          <a:noFill/>
          <a:ln w="9525">
            <a:noFill/>
            <a:miter lim="800000"/>
            <a:headEnd/>
            <a:tailEnd/>
          </a:ln>
        </p:spPr>
        <p:txBody>
          <a:bodyPr/>
          <a:lstStyle/>
          <a:p>
            <a:endParaRPr lang="en-US"/>
          </a:p>
        </p:txBody>
      </p:sp>
      <p:sp>
        <p:nvSpPr>
          <p:cNvPr id="54275" name="Rectangle 3"/>
          <p:cNvSpPr>
            <a:spLocks noChangeArrowheads="1"/>
          </p:cNvSpPr>
          <p:nvPr/>
        </p:nvSpPr>
        <p:spPr bwMode="auto">
          <a:xfrm>
            <a:off x="1066800" y="838200"/>
            <a:ext cx="6994525" cy="4729163"/>
          </a:xfrm>
          <a:prstGeom prst="rect">
            <a:avLst/>
          </a:prstGeom>
          <a:gradFill rotWithShape="1">
            <a:gsLst>
              <a:gs pos="0">
                <a:srgbClr val="5A7DE0"/>
              </a:gs>
              <a:gs pos="100000">
                <a:srgbClr val="5A7DE0">
                  <a:gamma/>
                  <a:shade val="46275"/>
                  <a:invGamma/>
                </a:srgbClr>
              </a:gs>
            </a:gsLst>
            <a:path path="shape">
              <a:fillToRect l="50000" t="50000" r="50000" b="50000"/>
            </a:path>
          </a:gradFill>
          <a:ln w="28575">
            <a:solidFill>
              <a:srgbClr val="FFFF00"/>
            </a:solidFill>
            <a:miter lim="800000"/>
            <a:headEnd/>
            <a:tailEnd/>
          </a:ln>
        </p:spPr>
        <p:txBody>
          <a:bodyPr/>
          <a:lstStyle/>
          <a:p>
            <a:endParaRPr lang="en-US"/>
          </a:p>
        </p:txBody>
      </p:sp>
      <p:sp>
        <p:nvSpPr>
          <p:cNvPr id="54276" name="AutoShape 4"/>
          <p:cNvSpPr>
            <a:spLocks noChangeAspect="1" noChangeArrowheads="1"/>
          </p:cNvSpPr>
          <p:nvPr/>
        </p:nvSpPr>
        <p:spPr bwMode="auto">
          <a:xfrm>
            <a:off x="3238500" y="1379538"/>
            <a:ext cx="1897063" cy="3787775"/>
          </a:xfrm>
          <a:prstGeom prst="can">
            <a:avLst>
              <a:gd name="adj" fmla="val 49916"/>
            </a:avLst>
          </a:prstGeom>
          <a:gradFill rotWithShape="1">
            <a:gsLst>
              <a:gs pos="0">
                <a:srgbClr val="5A7DE0">
                  <a:gamma/>
                  <a:shade val="46275"/>
                  <a:invGamma/>
                </a:srgbClr>
              </a:gs>
              <a:gs pos="50000">
                <a:srgbClr val="5A7DE0"/>
              </a:gs>
              <a:gs pos="100000">
                <a:srgbClr val="5A7DE0">
                  <a:gamma/>
                  <a:shade val="46275"/>
                  <a:invGamma/>
                </a:srgbClr>
              </a:gs>
            </a:gsLst>
            <a:lin ang="0" scaled="1"/>
          </a:gradFill>
          <a:ln w="28575">
            <a:solidFill>
              <a:schemeClr val="bg2"/>
            </a:solidFill>
            <a:round/>
            <a:headEnd/>
            <a:tailEnd/>
          </a:ln>
          <a:effectLst/>
        </p:spPr>
        <p:txBody>
          <a:bodyPr wrap="none" anchor="ctr"/>
          <a:lstStyle/>
          <a:p>
            <a:endParaRPr lang="en-US"/>
          </a:p>
        </p:txBody>
      </p:sp>
      <p:sp>
        <p:nvSpPr>
          <p:cNvPr id="54277" name="Rectangle 5"/>
          <p:cNvSpPr>
            <a:spLocks noGrp="1" noChangeArrowheads="1"/>
          </p:cNvSpPr>
          <p:nvPr>
            <p:ph type="title"/>
          </p:nvPr>
        </p:nvSpPr>
        <p:spPr>
          <a:xfrm>
            <a:off x="38100" y="84138"/>
            <a:ext cx="9067800" cy="1143000"/>
          </a:xfrm>
          <a:noFill/>
          <a:ln/>
          <a:effectLst>
            <a:outerShdw dist="35921" dir="2700000" algn="ctr" rotWithShape="0">
              <a:schemeClr val="bg2"/>
            </a:outerShdw>
          </a:effectLst>
        </p:spPr>
        <p:txBody>
          <a:bodyPr lIns="90488" tIns="44450" rIns="90488" bIns="44450"/>
          <a:lstStyle/>
          <a:p>
            <a:r>
              <a:rPr lang="en-US" sz="3200"/>
              <a:t>DISPERSION EFFECT</a:t>
            </a:r>
          </a:p>
        </p:txBody>
      </p:sp>
      <p:sp>
        <p:nvSpPr>
          <p:cNvPr id="54278" name="Rectangle 6"/>
          <p:cNvSpPr>
            <a:spLocks noGrp="1" noChangeArrowheads="1"/>
          </p:cNvSpPr>
          <p:nvPr>
            <p:ph type="body" idx="1"/>
          </p:nvPr>
        </p:nvSpPr>
        <p:spPr>
          <a:xfrm>
            <a:off x="1066800" y="5715000"/>
            <a:ext cx="7315200" cy="400050"/>
          </a:xfrm>
          <a:noFill/>
          <a:ln/>
          <a:effectLst>
            <a:outerShdw dist="35921" dir="2700000" algn="ctr" rotWithShape="0">
              <a:schemeClr val="bg2"/>
            </a:outerShdw>
          </a:effectLst>
        </p:spPr>
        <p:txBody>
          <a:bodyPr lIns="90488" tIns="44450" rIns="90488" bIns="44450">
            <a:normAutofit fontScale="85000" lnSpcReduction="10000"/>
          </a:bodyPr>
          <a:lstStyle/>
          <a:p>
            <a:pPr marL="285750" indent="-285750">
              <a:lnSpc>
                <a:spcPct val="80000"/>
              </a:lnSpc>
            </a:pPr>
            <a:r>
              <a:rPr lang="en-US" dirty="0"/>
              <a:t>Water Currents Distribute Oil Over Wide Area</a:t>
            </a:r>
          </a:p>
        </p:txBody>
      </p:sp>
      <p:sp>
        <p:nvSpPr>
          <p:cNvPr id="54279" name="Text Box 7"/>
          <p:cNvSpPr txBox="1">
            <a:spLocks noChangeArrowheads="1"/>
          </p:cNvSpPr>
          <p:nvPr/>
        </p:nvSpPr>
        <p:spPr bwMode="auto">
          <a:xfrm>
            <a:off x="1074738" y="3409950"/>
            <a:ext cx="1530350" cy="981075"/>
          </a:xfrm>
          <a:prstGeom prst="rect">
            <a:avLst/>
          </a:prstGeom>
          <a:noFill/>
          <a:ln w="12700">
            <a:noFill/>
            <a:miter lim="800000"/>
            <a:headEnd/>
            <a:tailEnd/>
          </a:ln>
          <a:effectLst/>
        </p:spPr>
        <p:txBody>
          <a:bodyPr>
            <a:spAutoFit/>
          </a:bodyPr>
          <a:lstStyle/>
          <a:p>
            <a:r>
              <a:rPr kumimoji="0" lang="en-US" sz="1800" b="1">
                <a:latin typeface="Arial" charset="0"/>
              </a:rPr>
              <a:t>OF THE WATER COLUMN</a:t>
            </a:r>
          </a:p>
        </p:txBody>
      </p:sp>
      <p:grpSp>
        <p:nvGrpSpPr>
          <p:cNvPr id="2" name="Group 8"/>
          <p:cNvGrpSpPr>
            <a:grpSpLocks/>
          </p:cNvGrpSpPr>
          <p:nvPr/>
        </p:nvGrpSpPr>
        <p:grpSpPr bwMode="auto">
          <a:xfrm>
            <a:off x="3281363" y="2247900"/>
            <a:ext cx="1781175" cy="2773363"/>
            <a:chOff x="2170" y="1061"/>
            <a:chExt cx="1178" cy="1891"/>
          </a:xfrm>
        </p:grpSpPr>
        <p:sp>
          <p:nvSpPr>
            <p:cNvPr id="54281" name="Oval 9"/>
            <p:cNvSpPr>
              <a:spLocks noChangeArrowheads="1"/>
            </p:cNvSpPr>
            <p:nvPr/>
          </p:nvSpPr>
          <p:spPr bwMode="auto">
            <a:xfrm>
              <a:off x="2185" y="1061"/>
              <a:ext cx="47" cy="45"/>
            </a:xfrm>
            <a:prstGeom prst="ellipse">
              <a:avLst/>
            </a:prstGeom>
            <a:solidFill>
              <a:srgbClr val="000000"/>
            </a:solidFill>
            <a:ln w="9525">
              <a:noFill/>
              <a:round/>
              <a:headEnd/>
              <a:tailEnd/>
            </a:ln>
          </p:spPr>
          <p:txBody>
            <a:bodyPr/>
            <a:lstStyle/>
            <a:p>
              <a:endParaRPr lang="en-US"/>
            </a:p>
          </p:txBody>
        </p:sp>
        <p:sp>
          <p:nvSpPr>
            <p:cNvPr id="54282" name="Oval 10"/>
            <p:cNvSpPr>
              <a:spLocks noChangeArrowheads="1"/>
            </p:cNvSpPr>
            <p:nvPr/>
          </p:nvSpPr>
          <p:spPr bwMode="auto">
            <a:xfrm>
              <a:off x="2394" y="1215"/>
              <a:ext cx="45" cy="45"/>
            </a:xfrm>
            <a:prstGeom prst="ellipse">
              <a:avLst/>
            </a:prstGeom>
            <a:solidFill>
              <a:srgbClr val="000000"/>
            </a:solidFill>
            <a:ln w="9525">
              <a:noFill/>
              <a:round/>
              <a:headEnd/>
              <a:tailEnd/>
            </a:ln>
          </p:spPr>
          <p:txBody>
            <a:bodyPr/>
            <a:lstStyle/>
            <a:p>
              <a:endParaRPr lang="en-US"/>
            </a:p>
          </p:txBody>
        </p:sp>
        <p:sp>
          <p:nvSpPr>
            <p:cNvPr id="54283" name="Oval 11"/>
            <p:cNvSpPr>
              <a:spLocks noChangeArrowheads="1"/>
            </p:cNvSpPr>
            <p:nvPr/>
          </p:nvSpPr>
          <p:spPr bwMode="auto">
            <a:xfrm>
              <a:off x="2610" y="1252"/>
              <a:ext cx="45" cy="47"/>
            </a:xfrm>
            <a:prstGeom prst="ellipse">
              <a:avLst/>
            </a:prstGeom>
            <a:solidFill>
              <a:srgbClr val="000000"/>
            </a:solidFill>
            <a:ln w="9525">
              <a:noFill/>
              <a:round/>
              <a:headEnd/>
              <a:tailEnd/>
            </a:ln>
          </p:spPr>
          <p:txBody>
            <a:bodyPr/>
            <a:lstStyle/>
            <a:p>
              <a:endParaRPr lang="en-US"/>
            </a:p>
          </p:txBody>
        </p:sp>
        <p:sp>
          <p:nvSpPr>
            <p:cNvPr id="54284" name="Oval 12"/>
            <p:cNvSpPr>
              <a:spLocks noChangeArrowheads="1"/>
            </p:cNvSpPr>
            <p:nvPr/>
          </p:nvSpPr>
          <p:spPr bwMode="auto">
            <a:xfrm>
              <a:off x="2675" y="1168"/>
              <a:ext cx="45" cy="45"/>
            </a:xfrm>
            <a:prstGeom prst="ellipse">
              <a:avLst/>
            </a:prstGeom>
            <a:solidFill>
              <a:srgbClr val="000000"/>
            </a:solidFill>
            <a:ln w="9525">
              <a:noFill/>
              <a:round/>
              <a:headEnd/>
              <a:tailEnd/>
            </a:ln>
          </p:spPr>
          <p:txBody>
            <a:bodyPr/>
            <a:lstStyle/>
            <a:p>
              <a:endParaRPr lang="en-US"/>
            </a:p>
          </p:txBody>
        </p:sp>
        <p:sp>
          <p:nvSpPr>
            <p:cNvPr id="54285" name="Oval 13"/>
            <p:cNvSpPr>
              <a:spLocks noChangeArrowheads="1"/>
            </p:cNvSpPr>
            <p:nvPr/>
          </p:nvSpPr>
          <p:spPr bwMode="auto">
            <a:xfrm>
              <a:off x="2478" y="1285"/>
              <a:ext cx="47" cy="45"/>
            </a:xfrm>
            <a:prstGeom prst="ellipse">
              <a:avLst/>
            </a:prstGeom>
            <a:solidFill>
              <a:srgbClr val="000000"/>
            </a:solidFill>
            <a:ln w="9525">
              <a:noFill/>
              <a:round/>
              <a:headEnd/>
              <a:tailEnd/>
            </a:ln>
          </p:spPr>
          <p:txBody>
            <a:bodyPr/>
            <a:lstStyle/>
            <a:p>
              <a:endParaRPr lang="en-US"/>
            </a:p>
          </p:txBody>
        </p:sp>
        <p:sp>
          <p:nvSpPr>
            <p:cNvPr id="54286" name="Oval 14"/>
            <p:cNvSpPr>
              <a:spLocks noChangeArrowheads="1"/>
            </p:cNvSpPr>
            <p:nvPr/>
          </p:nvSpPr>
          <p:spPr bwMode="auto">
            <a:xfrm>
              <a:off x="2207" y="1324"/>
              <a:ext cx="45" cy="45"/>
            </a:xfrm>
            <a:prstGeom prst="ellipse">
              <a:avLst/>
            </a:prstGeom>
            <a:solidFill>
              <a:srgbClr val="000000"/>
            </a:solidFill>
            <a:ln w="9525">
              <a:noFill/>
              <a:round/>
              <a:headEnd/>
              <a:tailEnd/>
            </a:ln>
          </p:spPr>
          <p:txBody>
            <a:bodyPr/>
            <a:lstStyle/>
            <a:p>
              <a:endParaRPr lang="en-US"/>
            </a:p>
          </p:txBody>
        </p:sp>
        <p:sp>
          <p:nvSpPr>
            <p:cNvPr id="54287" name="Oval 15"/>
            <p:cNvSpPr>
              <a:spLocks noChangeArrowheads="1"/>
            </p:cNvSpPr>
            <p:nvPr/>
          </p:nvSpPr>
          <p:spPr bwMode="auto">
            <a:xfrm>
              <a:off x="2322" y="1392"/>
              <a:ext cx="47" cy="45"/>
            </a:xfrm>
            <a:prstGeom prst="ellipse">
              <a:avLst/>
            </a:prstGeom>
            <a:solidFill>
              <a:srgbClr val="000000"/>
            </a:solidFill>
            <a:ln w="9525">
              <a:noFill/>
              <a:round/>
              <a:headEnd/>
              <a:tailEnd/>
            </a:ln>
          </p:spPr>
          <p:txBody>
            <a:bodyPr/>
            <a:lstStyle/>
            <a:p>
              <a:endParaRPr lang="en-US"/>
            </a:p>
          </p:txBody>
        </p:sp>
        <p:sp>
          <p:nvSpPr>
            <p:cNvPr id="54288" name="Oval 16"/>
            <p:cNvSpPr>
              <a:spLocks noChangeArrowheads="1"/>
            </p:cNvSpPr>
            <p:nvPr/>
          </p:nvSpPr>
          <p:spPr bwMode="auto">
            <a:xfrm>
              <a:off x="2482" y="1408"/>
              <a:ext cx="46" cy="46"/>
            </a:xfrm>
            <a:prstGeom prst="ellipse">
              <a:avLst/>
            </a:prstGeom>
            <a:solidFill>
              <a:srgbClr val="000000"/>
            </a:solidFill>
            <a:ln w="9525">
              <a:noFill/>
              <a:round/>
              <a:headEnd/>
              <a:tailEnd/>
            </a:ln>
          </p:spPr>
          <p:txBody>
            <a:bodyPr/>
            <a:lstStyle/>
            <a:p>
              <a:endParaRPr lang="en-US"/>
            </a:p>
          </p:txBody>
        </p:sp>
        <p:sp>
          <p:nvSpPr>
            <p:cNvPr id="54289" name="Oval 17"/>
            <p:cNvSpPr>
              <a:spLocks noChangeArrowheads="1"/>
            </p:cNvSpPr>
            <p:nvPr/>
          </p:nvSpPr>
          <p:spPr bwMode="auto">
            <a:xfrm>
              <a:off x="2651" y="1441"/>
              <a:ext cx="45" cy="45"/>
            </a:xfrm>
            <a:prstGeom prst="ellipse">
              <a:avLst/>
            </a:prstGeom>
            <a:solidFill>
              <a:srgbClr val="000000"/>
            </a:solidFill>
            <a:ln w="9525">
              <a:noFill/>
              <a:round/>
              <a:headEnd/>
              <a:tailEnd/>
            </a:ln>
          </p:spPr>
          <p:txBody>
            <a:bodyPr/>
            <a:lstStyle/>
            <a:p>
              <a:endParaRPr lang="en-US"/>
            </a:p>
          </p:txBody>
        </p:sp>
        <p:sp>
          <p:nvSpPr>
            <p:cNvPr id="54290" name="Oval 18"/>
            <p:cNvSpPr>
              <a:spLocks noChangeArrowheads="1"/>
            </p:cNvSpPr>
            <p:nvPr/>
          </p:nvSpPr>
          <p:spPr bwMode="auto">
            <a:xfrm>
              <a:off x="2554" y="1513"/>
              <a:ext cx="47" cy="45"/>
            </a:xfrm>
            <a:prstGeom prst="ellipse">
              <a:avLst/>
            </a:prstGeom>
            <a:solidFill>
              <a:srgbClr val="000000"/>
            </a:solidFill>
            <a:ln w="9525">
              <a:noFill/>
              <a:round/>
              <a:headEnd/>
              <a:tailEnd/>
            </a:ln>
          </p:spPr>
          <p:txBody>
            <a:bodyPr/>
            <a:lstStyle/>
            <a:p>
              <a:endParaRPr lang="en-US"/>
            </a:p>
          </p:txBody>
        </p:sp>
        <p:sp>
          <p:nvSpPr>
            <p:cNvPr id="54291" name="Oval 19"/>
            <p:cNvSpPr>
              <a:spLocks noChangeArrowheads="1"/>
            </p:cNvSpPr>
            <p:nvPr/>
          </p:nvSpPr>
          <p:spPr bwMode="auto">
            <a:xfrm>
              <a:off x="2398" y="1593"/>
              <a:ext cx="47" cy="44"/>
            </a:xfrm>
            <a:prstGeom prst="ellipse">
              <a:avLst/>
            </a:prstGeom>
            <a:solidFill>
              <a:srgbClr val="000000"/>
            </a:solidFill>
            <a:ln w="9525">
              <a:noFill/>
              <a:round/>
              <a:headEnd/>
              <a:tailEnd/>
            </a:ln>
          </p:spPr>
          <p:txBody>
            <a:bodyPr/>
            <a:lstStyle/>
            <a:p>
              <a:endParaRPr lang="en-US"/>
            </a:p>
          </p:txBody>
        </p:sp>
        <p:sp>
          <p:nvSpPr>
            <p:cNvPr id="54292" name="Oval 20"/>
            <p:cNvSpPr>
              <a:spLocks noChangeArrowheads="1"/>
            </p:cNvSpPr>
            <p:nvPr/>
          </p:nvSpPr>
          <p:spPr bwMode="auto">
            <a:xfrm>
              <a:off x="2195" y="1661"/>
              <a:ext cx="45" cy="45"/>
            </a:xfrm>
            <a:prstGeom prst="ellipse">
              <a:avLst/>
            </a:prstGeom>
            <a:solidFill>
              <a:srgbClr val="000000"/>
            </a:solidFill>
            <a:ln w="9525">
              <a:noFill/>
              <a:round/>
              <a:headEnd/>
              <a:tailEnd/>
            </a:ln>
          </p:spPr>
          <p:txBody>
            <a:bodyPr/>
            <a:lstStyle/>
            <a:p>
              <a:endParaRPr lang="en-US"/>
            </a:p>
          </p:txBody>
        </p:sp>
        <p:sp>
          <p:nvSpPr>
            <p:cNvPr id="54293" name="Oval 21"/>
            <p:cNvSpPr>
              <a:spLocks noChangeArrowheads="1"/>
            </p:cNvSpPr>
            <p:nvPr/>
          </p:nvSpPr>
          <p:spPr bwMode="auto">
            <a:xfrm>
              <a:off x="2474" y="1684"/>
              <a:ext cx="47" cy="45"/>
            </a:xfrm>
            <a:prstGeom prst="ellipse">
              <a:avLst/>
            </a:prstGeom>
            <a:solidFill>
              <a:srgbClr val="000000"/>
            </a:solidFill>
            <a:ln w="9525">
              <a:noFill/>
              <a:round/>
              <a:headEnd/>
              <a:tailEnd/>
            </a:ln>
          </p:spPr>
          <p:txBody>
            <a:bodyPr/>
            <a:lstStyle/>
            <a:p>
              <a:endParaRPr lang="en-US"/>
            </a:p>
          </p:txBody>
        </p:sp>
        <p:sp>
          <p:nvSpPr>
            <p:cNvPr id="54294" name="Oval 22"/>
            <p:cNvSpPr>
              <a:spLocks noChangeArrowheads="1"/>
            </p:cNvSpPr>
            <p:nvPr/>
          </p:nvSpPr>
          <p:spPr bwMode="auto">
            <a:xfrm>
              <a:off x="2240" y="1809"/>
              <a:ext cx="47" cy="45"/>
            </a:xfrm>
            <a:prstGeom prst="ellipse">
              <a:avLst/>
            </a:prstGeom>
            <a:solidFill>
              <a:srgbClr val="000000"/>
            </a:solidFill>
            <a:ln w="9525">
              <a:noFill/>
              <a:round/>
              <a:headEnd/>
              <a:tailEnd/>
            </a:ln>
          </p:spPr>
          <p:txBody>
            <a:bodyPr/>
            <a:lstStyle/>
            <a:p>
              <a:endParaRPr lang="en-US"/>
            </a:p>
          </p:txBody>
        </p:sp>
        <p:sp>
          <p:nvSpPr>
            <p:cNvPr id="54295" name="Oval 23"/>
            <p:cNvSpPr>
              <a:spLocks noChangeArrowheads="1"/>
            </p:cNvSpPr>
            <p:nvPr/>
          </p:nvSpPr>
          <p:spPr bwMode="auto">
            <a:xfrm>
              <a:off x="2326" y="1700"/>
              <a:ext cx="44" cy="45"/>
            </a:xfrm>
            <a:prstGeom prst="ellipse">
              <a:avLst/>
            </a:prstGeom>
            <a:solidFill>
              <a:srgbClr val="000000"/>
            </a:solidFill>
            <a:ln w="9525">
              <a:noFill/>
              <a:round/>
              <a:headEnd/>
              <a:tailEnd/>
            </a:ln>
          </p:spPr>
          <p:txBody>
            <a:bodyPr/>
            <a:lstStyle/>
            <a:p>
              <a:endParaRPr lang="en-US"/>
            </a:p>
          </p:txBody>
        </p:sp>
        <p:sp>
          <p:nvSpPr>
            <p:cNvPr id="54296" name="Oval 24"/>
            <p:cNvSpPr>
              <a:spLocks noChangeArrowheads="1"/>
            </p:cNvSpPr>
            <p:nvPr/>
          </p:nvSpPr>
          <p:spPr bwMode="auto">
            <a:xfrm>
              <a:off x="2474" y="1848"/>
              <a:ext cx="47" cy="45"/>
            </a:xfrm>
            <a:prstGeom prst="ellipse">
              <a:avLst/>
            </a:prstGeom>
            <a:solidFill>
              <a:srgbClr val="000000"/>
            </a:solidFill>
            <a:ln w="9525">
              <a:noFill/>
              <a:round/>
              <a:headEnd/>
              <a:tailEnd/>
            </a:ln>
          </p:spPr>
          <p:txBody>
            <a:bodyPr/>
            <a:lstStyle/>
            <a:p>
              <a:endParaRPr lang="en-US"/>
            </a:p>
          </p:txBody>
        </p:sp>
        <p:sp>
          <p:nvSpPr>
            <p:cNvPr id="54297" name="Oval 25"/>
            <p:cNvSpPr>
              <a:spLocks noChangeArrowheads="1"/>
            </p:cNvSpPr>
            <p:nvPr/>
          </p:nvSpPr>
          <p:spPr bwMode="auto">
            <a:xfrm>
              <a:off x="2700" y="1918"/>
              <a:ext cx="47" cy="45"/>
            </a:xfrm>
            <a:prstGeom prst="ellipse">
              <a:avLst/>
            </a:prstGeom>
            <a:solidFill>
              <a:srgbClr val="000000"/>
            </a:solidFill>
            <a:ln w="9525">
              <a:noFill/>
              <a:round/>
              <a:headEnd/>
              <a:tailEnd/>
            </a:ln>
          </p:spPr>
          <p:txBody>
            <a:bodyPr/>
            <a:lstStyle/>
            <a:p>
              <a:endParaRPr lang="en-US"/>
            </a:p>
          </p:txBody>
        </p:sp>
        <p:sp>
          <p:nvSpPr>
            <p:cNvPr id="54298" name="Oval 26"/>
            <p:cNvSpPr>
              <a:spLocks noChangeArrowheads="1"/>
            </p:cNvSpPr>
            <p:nvPr/>
          </p:nvSpPr>
          <p:spPr bwMode="auto">
            <a:xfrm>
              <a:off x="2659" y="1760"/>
              <a:ext cx="45" cy="45"/>
            </a:xfrm>
            <a:prstGeom prst="ellipse">
              <a:avLst/>
            </a:prstGeom>
            <a:solidFill>
              <a:srgbClr val="000000"/>
            </a:solidFill>
            <a:ln w="9525">
              <a:noFill/>
              <a:round/>
              <a:headEnd/>
              <a:tailEnd/>
            </a:ln>
          </p:spPr>
          <p:txBody>
            <a:bodyPr/>
            <a:lstStyle/>
            <a:p>
              <a:endParaRPr lang="en-US"/>
            </a:p>
          </p:txBody>
        </p:sp>
        <p:sp>
          <p:nvSpPr>
            <p:cNvPr id="54299" name="Oval 27"/>
            <p:cNvSpPr>
              <a:spLocks noChangeArrowheads="1"/>
            </p:cNvSpPr>
            <p:nvPr/>
          </p:nvSpPr>
          <p:spPr bwMode="auto">
            <a:xfrm>
              <a:off x="2599" y="1639"/>
              <a:ext cx="45" cy="47"/>
            </a:xfrm>
            <a:prstGeom prst="ellipse">
              <a:avLst/>
            </a:prstGeom>
            <a:solidFill>
              <a:srgbClr val="000000"/>
            </a:solidFill>
            <a:ln w="9525">
              <a:noFill/>
              <a:round/>
              <a:headEnd/>
              <a:tailEnd/>
            </a:ln>
          </p:spPr>
          <p:txBody>
            <a:bodyPr/>
            <a:lstStyle/>
            <a:p>
              <a:endParaRPr lang="en-US"/>
            </a:p>
          </p:txBody>
        </p:sp>
        <p:sp>
          <p:nvSpPr>
            <p:cNvPr id="54300" name="Oval 28"/>
            <p:cNvSpPr>
              <a:spLocks noChangeArrowheads="1"/>
            </p:cNvSpPr>
            <p:nvPr/>
          </p:nvSpPr>
          <p:spPr bwMode="auto">
            <a:xfrm>
              <a:off x="2370" y="1121"/>
              <a:ext cx="45" cy="45"/>
            </a:xfrm>
            <a:prstGeom prst="ellipse">
              <a:avLst/>
            </a:prstGeom>
            <a:solidFill>
              <a:srgbClr val="000000"/>
            </a:solidFill>
            <a:ln w="9525">
              <a:noFill/>
              <a:round/>
              <a:headEnd/>
              <a:tailEnd/>
            </a:ln>
          </p:spPr>
          <p:txBody>
            <a:bodyPr/>
            <a:lstStyle/>
            <a:p>
              <a:endParaRPr lang="en-US"/>
            </a:p>
          </p:txBody>
        </p:sp>
        <p:sp>
          <p:nvSpPr>
            <p:cNvPr id="54301" name="Oval 29"/>
            <p:cNvSpPr>
              <a:spLocks noChangeArrowheads="1"/>
            </p:cNvSpPr>
            <p:nvPr/>
          </p:nvSpPr>
          <p:spPr bwMode="auto">
            <a:xfrm>
              <a:off x="2170" y="1488"/>
              <a:ext cx="46" cy="46"/>
            </a:xfrm>
            <a:prstGeom prst="ellipse">
              <a:avLst/>
            </a:prstGeom>
            <a:solidFill>
              <a:srgbClr val="000000"/>
            </a:solidFill>
            <a:ln w="9525">
              <a:noFill/>
              <a:round/>
              <a:headEnd/>
              <a:tailEnd/>
            </a:ln>
          </p:spPr>
          <p:txBody>
            <a:bodyPr/>
            <a:lstStyle/>
            <a:p>
              <a:endParaRPr lang="en-US"/>
            </a:p>
          </p:txBody>
        </p:sp>
        <p:sp>
          <p:nvSpPr>
            <p:cNvPr id="54302" name="Oval 30"/>
            <p:cNvSpPr>
              <a:spLocks noChangeArrowheads="1"/>
            </p:cNvSpPr>
            <p:nvPr/>
          </p:nvSpPr>
          <p:spPr bwMode="auto">
            <a:xfrm>
              <a:off x="2279" y="2043"/>
              <a:ext cx="47" cy="44"/>
            </a:xfrm>
            <a:prstGeom prst="ellipse">
              <a:avLst/>
            </a:prstGeom>
            <a:solidFill>
              <a:srgbClr val="000000"/>
            </a:solidFill>
            <a:ln w="9525">
              <a:noFill/>
              <a:round/>
              <a:headEnd/>
              <a:tailEnd/>
            </a:ln>
          </p:spPr>
          <p:txBody>
            <a:bodyPr/>
            <a:lstStyle/>
            <a:p>
              <a:endParaRPr lang="en-US"/>
            </a:p>
          </p:txBody>
        </p:sp>
        <p:sp>
          <p:nvSpPr>
            <p:cNvPr id="54303" name="Oval 31"/>
            <p:cNvSpPr>
              <a:spLocks noChangeArrowheads="1"/>
            </p:cNvSpPr>
            <p:nvPr/>
          </p:nvSpPr>
          <p:spPr bwMode="auto">
            <a:xfrm>
              <a:off x="2302" y="1513"/>
              <a:ext cx="47" cy="45"/>
            </a:xfrm>
            <a:prstGeom prst="ellipse">
              <a:avLst/>
            </a:prstGeom>
            <a:solidFill>
              <a:srgbClr val="000000"/>
            </a:solidFill>
            <a:ln w="9525">
              <a:noFill/>
              <a:round/>
              <a:headEnd/>
              <a:tailEnd/>
            </a:ln>
          </p:spPr>
          <p:txBody>
            <a:bodyPr/>
            <a:lstStyle/>
            <a:p>
              <a:endParaRPr lang="en-US"/>
            </a:p>
          </p:txBody>
        </p:sp>
        <p:sp>
          <p:nvSpPr>
            <p:cNvPr id="54304" name="Oval 32"/>
            <p:cNvSpPr>
              <a:spLocks noChangeArrowheads="1"/>
            </p:cNvSpPr>
            <p:nvPr/>
          </p:nvSpPr>
          <p:spPr bwMode="auto">
            <a:xfrm>
              <a:off x="2341" y="1932"/>
              <a:ext cx="47" cy="44"/>
            </a:xfrm>
            <a:prstGeom prst="ellipse">
              <a:avLst/>
            </a:prstGeom>
            <a:solidFill>
              <a:srgbClr val="000000"/>
            </a:solidFill>
            <a:ln w="9525">
              <a:noFill/>
              <a:round/>
              <a:headEnd/>
              <a:tailEnd/>
            </a:ln>
          </p:spPr>
          <p:txBody>
            <a:bodyPr/>
            <a:lstStyle/>
            <a:p>
              <a:endParaRPr lang="en-US"/>
            </a:p>
          </p:txBody>
        </p:sp>
        <p:sp>
          <p:nvSpPr>
            <p:cNvPr id="54305" name="Oval 33"/>
            <p:cNvSpPr>
              <a:spLocks noChangeArrowheads="1"/>
            </p:cNvSpPr>
            <p:nvPr/>
          </p:nvSpPr>
          <p:spPr bwMode="auto">
            <a:xfrm>
              <a:off x="2544" y="2004"/>
              <a:ext cx="47" cy="45"/>
            </a:xfrm>
            <a:prstGeom prst="ellipse">
              <a:avLst/>
            </a:prstGeom>
            <a:solidFill>
              <a:srgbClr val="000000"/>
            </a:solidFill>
            <a:ln w="9525">
              <a:noFill/>
              <a:round/>
              <a:headEnd/>
              <a:tailEnd/>
            </a:ln>
          </p:spPr>
          <p:txBody>
            <a:bodyPr/>
            <a:lstStyle/>
            <a:p>
              <a:endParaRPr lang="en-US"/>
            </a:p>
          </p:txBody>
        </p:sp>
        <p:sp>
          <p:nvSpPr>
            <p:cNvPr id="54306" name="Oval 34"/>
            <p:cNvSpPr>
              <a:spLocks noChangeArrowheads="1"/>
            </p:cNvSpPr>
            <p:nvPr/>
          </p:nvSpPr>
          <p:spPr bwMode="auto">
            <a:xfrm>
              <a:off x="2505" y="2128"/>
              <a:ext cx="47" cy="45"/>
            </a:xfrm>
            <a:prstGeom prst="ellipse">
              <a:avLst/>
            </a:prstGeom>
            <a:solidFill>
              <a:srgbClr val="000000"/>
            </a:solidFill>
            <a:ln w="9525">
              <a:noFill/>
              <a:round/>
              <a:headEnd/>
              <a:tailEnd/>
            </a:ln>
          </p:spPr>
          <p:txBody>
            <a:bodyPr/>
            <a:lstStyle/>
            <a:p>
              <a:endParaRPr lang="en-US"/>
            </a:p>
          </p:txBody>
        </p:sp>
        <p:sp>
          <p:nvSpPr>
            <p:cNvPr id="54307" name="Oval 35"/>
            <p:cNvSpPr>
              <a:spLocks noChangeArrowheads="1"/>
            </p:cNvSpPr>
            <p:nvPr/>
          </p:nvSpPr>
          <p:spPr bwMode="auto">
            <a:xfrm>
              <a:off x="2207" y="2212"/>
              <a:ext cx="45" cy="45"/>
            </a:xfrm>
            <a:prstGeom prst="ellipse">
              <a:avLst/>
            </a:prstGeom>
            <a:solidFill>
              <a:srgbClr val="000000"/>
            </a:solidFill>
            <a:ln w="9525">
              <a:noFill/>
              <a:round/>
              <a:headEnd/>
              <a:tailEnd/>
            </a:ln>
          </p:spPr>
          <p:txBody>
            <a:bodyPr/>
            <a:lstStyle/>
            <a:p>
              <a:endParaRPr lang="en-US"/>
            </a:p>
          </p:txBody>
        </p:sp>
        <p:sp>
          <p:nvSpPr>
            <p:cNvPr id="54308" name="Oval 36"/>
            <p:cNvSpPr>
              <a:spLocks noChangeArrowheads="1"/>
            </p:cNvSpPr>
            <p:nvPr/>
          </p:nvSpPr>
          <p:spPr bwMode="auto">
            <a:xfrm>
              <a:off x="2427" y="2308"/>
              <a:ext cx="47" cy="44"/>
            </a:xfrm>
            <a:prstGeom prst="ellipse">
              <a:avLst/>
            </a:prstGeom>
            <a:solidFill>
              <a:srgbClr val="000000"/>
            </a:solidFill>
            <a:ln w="9525">
              <a:noFill/>
              <a:round/>
              <a:headEnd/>
              <a:tailEnd/>
            </a:ln>
          </p:spPr>
          <p:txBody>
            <a:bodyPr/>
            <a:lstStyle/>
            <a:p>
              <a:endParaRPr lang="en-US"/>
            </a:p>
          </p:txBody>
        </p:sp>
        <p:sp>
          <p:nvSpPr>
            <p:cNvPr id="54309" name="Oval 37"/>
            <p:cNvSpPr>
              <a:spLocks noChangeArrowheads="1"/>
            </p:cNvSpPr>
            <p:nvPr/>
          </p:nvSpPr>
          <p:spPr bwMode="auto">
            <a:xfrm>
              <a:off x="2591" y="1357"/>
              <a:ext cx="47" cy="45"/>
            </a:xfrm>
            <a:prstGeom prst="ellipse">
              <a:avLst/>
            </a:prstGeom>
            <a:solidFill>
              <a:srgbClr val="000000"/>
            </a:solidFill>
            <a:ln w="9525">
              <a:noFill/>
              <a:round/>
              <a:headEnd/>
              <a:tailEnd/>
            </a:ln>
          </p:spPr>
          <p:txBody>
            <a:bodyPr/>
            <a:lstStyle/>
            <a:p>
              <a:endParaRPr lang="en-US"/>
            </a:p>
          </p:txBody>
        </p:sp>
        <p:sp>
          <p:nvSpPr>
            <p:cNvPr id="54310" name="Oval 38"/>
            <p:cNvSpPr>
              <a:spLocks noChangeArrowheads="1"/>
            </p:cNvSpPr>
            <p:nvPr/>
          </p:nvSpPr>
          <p:spPr bwMode="auto">
            <a:xfrm>
              <a:off x="2950" y="1630"/>
              <a:ext cx="47" cy="45"/>
            </a:xfrm>
            <a:prstGeom prst="ellipse">
              <a:avLst/>
            </a:prstGeom>
            <a:solidFill>
              <a:srgbClr val="000000"/>
            </a:solidFill>
            <a:ln w="9525">
              <a:noFill/>
              <a:round/>
              <a:headEnd/>
              <a:tailEnd/>
            </a:ln>
          </p:spPr>
          <p:txBody>
            <a:bodyPr/>
            <a:lstStyle/>
            <a:p>
              <a:endParaRPr lang="en-US"/>
            </a:p>
          </p:txBody>
        </p:sp>
        <p:sp>
          <p:nvSpPr>
            <p:cNvPr id="54311" name="Oval 39"/>
            <p:cNvSpPr>
              <a:spLocks noChangeArrowheads="1"/>
            </p:cNvSpPr>
            <p:nvPr/>
          </p:nvSpPr>
          <p:spPr bwMode="auto">
            <a:xfrm>
              <a:off x="2599" y="2456"/>
              <a:ext cx="47" cy="44"/>
            </a:xfrm>
            <a:prstGeom prst="ellipse">
              <a:avLst/>
            </a:prstGeom>
            <a:solidFill>
              <a:srgbClr val="000000"/>
            </a:solidFill>
            <a:ln w="9525">
              <a:noFill/>
              <a:round/>
              <a:headEnd/>
              <a:tailEnd/>
            </a:ln>
          </p:spPr>
          <p:txBody>
            <a:bodyPr/>
            <a:lstStyle/>
            <a:p>
              <a:endParaRPr lang="en-US"/>
            </a:p>
          </p:txBody>
        </p:sp>
        <p:sp>
          <p:nvSpPr>
            <p:cNvPr id="54312" name="Oval 40"/>
            <p:cNvSpPr>
              <a:spLocks noChangeArrowheads="1"/>
            </p:cNvSpPr>
            <p:nvPr/>
          </p:nvSpPr>
          <p:spPr bwMode="auto">
            <a:xfrm>
              <a:off x="2263" y="2432"/>
              <a:ext cx="47" cy="45"/>
            </a:xfrm>
            <a:prstGeom prst="ellipse">
              <a:avLst/>
            </a:prstGeom>
            <a:solidFill>
              <a:srgbClr val="000000"/>
            </a:solidFill>
            <a:ln w="9525">
              <a:noFill/>
              <a:round/>
              <a:headEnd/>
              <a:tailEnd/>
            </a:ln>
          </p:spPr>
          <p:txBody>
            <a:bodyPr/>
            <a:lstStyle/>
            <a:p>
              <a:endParaRPr lang="en-US"/>
            </a:p>
          </p:txBody>
        </p:sp>
        <p:sp>
          <p:nvSpPr>
            <p:cNvPr id="54313" name="Oval 41"/>
            <p:cNvSpPr>
              <a:spLocks noChangeArrowheads="1"/>
            </p:cNvSpPr>
            <p:nvPr/>
          </p:nvSpPr>
          <p:spPr bwMode="auto">
            <a:xfrm>
              <a:off x="2177" y="1225"/>
              <a:ext cx="47" cy="44"/>
            </a:xfrm>
            <a:prstGeom prst="ellipse">
              <a:avLst/>
            </a:prstGeom>
            <a:solidFill>
              <a:srgbClr val="000000"/>
            </a:solidFill>
            <a:ln w="9525">
              <a:noFill/>
              <a:round/>
              <a:headEnd/>
              <a:tailEnd/>
            </a:ln>
          </p:spPr>
          <p:txBody>
            <a:bodyPr/>
            <a:lstStyle/>
            <a:p>
              <a:endParaRPr lang="en-US"/>
            </a:p>
          </p:txBody>
        </p:sp>
        <p:sp>
          <p:nvSpPr>
            <p:cNvPr id="54314" name="Oval 42"/>
            <p:cNvSpPr>
              <a:spLocks noChangeArrowheads="1"/>
            </p:cNvSpPr>
            <p:nvPr/>
          </p:nvSpPr>
          <p:spPr bwMode="auto">
            <a:xfrm>
              <a:off x="2250" y="2684"/>
              <a:ext cx="46" cy="46"/>
            </a:xfrm>
            <a:prstGeom prst="ellipse">
              <a:avLst/>
            </a:prstGeom>
            <a:solidFill>
              <a:srgbClr val="000000"/>
            </a:solidFill>
            <a:ln w="9525">
              <a:noFill/>
              <a:round/>
              <a:headEnd/>
              <a:tailEnd/>
            </a:ln>
          </p:spPr>
          <p:txBody>
            <a:bodyPr/>
            <a:lstStyle/>
            <a:p>
              <a:endParaRPr lang="en-US"/>
            </a:p>
          </p:txBody>
        </p:sp>
        <p:sp>
          <p:nvSpPr>
            <p:cNvPr id="54315" name="Oval 43"/>
            <p:cNvSpPr>
              <a:spLocks noChangeArrowheads="1"/>
            </p:cNvSpPr>
            <p:nvPr/>
          </p:nvSpPr>
          <p:spPr bwMode="auto">
            <a:xfrm>
              <a:off x="2265" y="1147"/>
              <a:ext cx="45" cy="44"/>
            </a:xfrm>
            <a:prstGeom prst="ellipse">
              <a:avLst/>
            </a:prstGeom>
            <a:solidFill>
              <a:srgbClr val="000000"/>
            </a:solidFill>
            <a:ln w="9525">
              <a:noFill/>
              <a:round/>
              <a:headEnd/>
              <a:tailEnd/>
            </a:ln>
          </p:spPr>
          <p:txBody>
            <a:bodyPr/>
            <a:lstStyle/>
            <a:p>
              <a:endParaRPr lang="en-US"/>
            </a:p>
          </p:txBody>
        </p:sp>
        <p:sp>
          <p:nvSpPr>
            <p:cNvPr id="54316" name="Oval 44"/>
            <p:cNvSpPr>
              <a:spLocks noChangeArrowheads="1"/>
            </p:cNvSpPr>
            <p:nvPr/>
          </p:nvSpPr>
          <p:spPr bwMode="auto">
            <a:xfrm>
              <a:off x="2489" y="2611"/>
              <a:ext cx="47" cy="45"/>
            </a:xfrm>
            <a:prstGeom prst="ellipse">
              <a:avLst/>
            </a:prstGeom>
            <a:solidFill>
              <a:srgbClr val="000000"/>
            </a:solidFill>
            <a:ln w="9525">
              <a:noFill/>
              <a:round/>
              <a:headEnd/>
              <a:tailEnd/>
            </a:ln>
          </p:spPr>
          <p:txBody>
            <a:bodyPr/>
            <a:lstStyle/>
            <a:p>
              <a:endParaRPr lang="en-US"/>
            </a:p>
          </p:txBody>
        </p:sp>
        <p:sp>
          <p:nvSpPr>
            <p:cNvPr id="54317" name="Oval 45"/>
            <p:cNvSpPr>
              <a:spLocks noChangeArrowheads="1"/>
            </p:cNvSpPr>
            <p:nvPr/>
          </p:nvSpPr>
          <p:spPr bwMode="auto">
            <a:xfrm>
              <a:off x="2294" y="1263"/>
              <a:ext cx="47" cy="45"/>
            </a:xfrm>
            <a:prstGeom prst="ellipse">
              <a:avLst/>
            </a:prstGeom>
            <a:solidFill>
              <a:srgbClr val="000000"/>
            </a:solidFill>
            <a:ln w="9525">
              <a:noFill/>
              <a:round/>
              <a:headEnd/>
              <a:tailEnd/>
            </a:ln>
          </p:spPr>
          <p:txBody>
            <a:bodyPr/>
            <a:lstStyle/>
            <a:p>
              <a:endParaRPr lang="en-US"/>
            </a:p>
          </p:txBody>
        </p:sp>
        <p:sp>
          <p:nvSpPr>
            <p:cNvPr id="54318" name="Oval 46"/>
            <p:cNvSpPr>
              <a:spLocks noChangeArrowheads="1"/>
            </p:cNvSpPr>
            <p:nvPr/>
          </p:nvSpPr>
          <p:spPr bwMode="auto">
            <a:xfrm>
              <a:off x="3301" y="1178"/>
              <a:ext cx="47" cy="45"/>
            </a:xfrm>
            <a:prstGeom prst="ellipse">
              <a:avLst/>
            </a:prstGeom>
            <a:solidFill>
              <a:srgbClr val="000000"/>
            </a:solidFill>
            <a:ln w="9525">
              <a:noFill/>
              <a:round/>
              <a:headEnd/>
              <a:tailEnd/>
            </a:ln>
          </p:spPr>
          <p:txBody>
            <a:bodyPr/>
            <a:lstStyle/>
            <a:p>
              <a:endParaRPr lang="en-US"/>
            </a:p>
          </p:txBody>
        </p:sp>
        <p:sp>
          <p:nvSpPr>
            <p:cNvPr id="54319" name="Oval 47"/>
            <p:cNvSpPr>
              <a:spLocks noChangeArrowheads="1"/>
            </p:cNvSpPr>
            <p:nvPr/>
          </p:nvSpPr>
          <p:spPr bwMode="auto">
            <a:xfrm>
              <a:off x="2677" y="2689"/>
              <a:ext cx="47" cy="45"/>
            </a:xfrm>
            <a:prstGeom prst="ellipse">
              <a:avLst/>
            </a:prstGeom>
            <a:solidFill>
              <a:srgbClr val="000000"/>
            </a:solidFill>
            <a:ln w="9525">
              <a:noFill/>
              <a:round/>
              <a:headEnd/>
              <a:tailEnd/>
            </a:ln>
          </p:spPr>
          <p:txBody>
            <a:bodyPr/>
            <a:lstStyle/>
            <a:p>
              <a:endParaRPr lang="en-US"/>
            </a:p>
          </p:txBody>
        </p:sp>
        <p:sp>
          <p:nvSpPr>
            <p:cNvPr id="54320" name="Oval 48"/>
            <p:cNvSpPr>
              <a:spLocks noChangeArrowheads="1"/>
            </p:cNvSpPr>
            <p:nvPr/>
          </p:nvSpPr>
          <p:spPr bwMode="auto">
            <a:xfrm>
              <a:off x="2848" y="1295"/>
              <a:ext cx="47" cy="44"/>
            </a:xfrm>
            <a:prstGeom prst="ellipse">
              <a:avLst/>
            </a:prstGeom>
            <a:solidFill>
              <a:srgbClr val="000000"/>
            </a:solidFill>
            <a:ln w="9525">
              <a:noFill/>
              <a:round/>
              <a:headEnd/>
              <a:tailEnd/>
            </a:ln>
          </p:spPr>
          <p:txBody>
            <a:bodyPr/>
            <a:lstStyle/>
            <a:p>
              <a:endParaRPr lang="en-US"/>
            </a:p>
          </p:txBody>
        </p:sp>
        <p:sp>
          <p:nvSpPr>
            <p:cNvPr id="54321" name="Oval 49"/>
            <p:cNvSpPr>
              <a:spLocks noChangeArrowheads="1"/>
            </p:cNvSpPr>
            <p:nvPr/>
          </p:nvSpPr>
          <p:spPr bwMode="auto">
            <a:xfrm>
              <a:off x="2489" y="2908"/>
              <a:ext cx="47" cy="44"/>
            </a:xfrm>
            <a:prstGeom prst="ellipse">
              <a:avLst/>
            </a:prstGeom>
            <a:solidFill>
              <a:srgbClr val="000000"/>
            </a:solidFill>
            <a:ln w="9525">
              <a:noFill/>
              <a:round/>
              <a:headEnd/>
              <a:tailEnd/>
            </a:ln>
          </p:spPr>
          <p:txBody>
            <a:bodyPr/>
            <a:lstStyle/>
            <a:p>
              <a:endParaRPr lang="en-US"/>
            </a:p>
          </p:txBody>
        </p:sp>
        <p:sp>
          <p:nvSpPr>
            <p:cNvPr id="54322" name="Oval 50"/>
            <p:cNvSpPr>
              <a:spLocks noChangeArrowheads="1"/>
            </p:cNvSpPr>
            <p:nvPr/>
          </p:nvSpPr>
          <p:spPr bwMode="auto">
            <a:xfrm>
              <a:off x="3250" y="1090"/>
              <a:ext cx="47" cy="45"/>
            </a:xfrm>
            <a:prstGeom prst="ellipse">
              <a:avLst/>
            </a:prstGeom>
            <a:solidFill>
              <a:srgbClr val="000000"/>
            </a:solidFill>
            <a:ln w="9525">
              <a:noFill/>
              <a:round/>
              <a:headEnd/>
              <a:tailEnd/>
            </a:ln>
          </p:spPr>
          <p:txBody>
            <a:bodyPr/>
            <a:lstStyle/>
            <a:p>
              <a:endParaRPr lang="en-US"/>
            </a:p>
          </p:txBody>
        </p:sp>
        <p:sp>
          <p:nvSpPr>
            <p:cNvPr id="54323" name="Oval 51"/>
            <p:cNvSpPr>
              <a:spLocks noChangeArrowheads="1"/>
            </p:cNvSpPr>
            <p:nvPr/>
          </p:nvSpPr>
          <p:spPr bwMode="auto">
            <a:xfrm>
              <a:off x="3080" y="1236"/>
              <a:ext cx="45" cy="45"/>
            </a:xfrm>
            <a:prstGeom prst="ellipse">
              <a:avLst/>
            </a:prstGeom>
            <a:solidFill>
              <a:srgbClr val="000000"/>
            </a:solidFill>
            <a:ln w="9525">
              <a:noFill/>
              <a:round/>
              <a:headEnd/>
              <a:tailEnd/>
            </a:ln>
          </p:spPr>
          <p:txBody>
            <a:bodyPr/>
            <a:lstStyle/>
            <a:p>
              <a:endParaRPr lang="en-US"/>
            </a:p>
          </p:txBody>
        </p:sp>
        <p:sp>
          <p:nvSpPr>
            <p:cNvPr id="54324" name="Oval 52"/>
            <p:cNvSpPr>
              <a:spLocks noChangeArrowheads="1"/>
            </p:cNvSpPr>
            <p:nvPr/>
          </p:nvSpPr>
          <p:spPr bwMode="auto">
            <a:xfrm>
              <a:off x="2739" y="1302"/>
              <a:ext cx="47" cy="45"/>
            </a:xfrm>
            <a:prstGeom prst="ellipse">
              <a:avLst/>
            </a:prstGeom>
            <a:solidFill>
              <a:srgbClr val="000000"/>
            </a:solidFill>
            <a:ln w="9525">
              <a:noFill/>
              <a:round/>
              <a:headEnd/>
              <a:tailEnd/>
            </a:ln>
          </p:spPr>
          <p:txBody>
            <a:bodyPr/>
            <a:lstStyle/>
            <a:p>
              <a:endParaRPr lang="en-US"/>
            </a:p>
          </p:txBody>
        </p:sp>
        <p:sp>
          <p:nvSpPr>
            <p:cNvPr id="54325" name="Oval 53"/>
            <p:cNvSpPr>
              <a:spLocks noChangeArrowheads="1"/>
            </p:cNvSpPr>
            <p:nvPr/>
          </p:nvSpPr>
          <p:spPr bwMode="auto">
            <a:xfrm>
              <a:off x="2776" y="1168"/>
              <a:ext cx="45" cy="45"/>
            </a:xfrm>
            <a:prstGeom prst="ellipse">
              <a:avLst/>
            </a:prstGeom>
            <a:solidFill>
              <a:srgbClr val="000000"/>
            </a:solidFill>
            <a:ln w="9525">
              <a:noFill/>
              <a:round/>
              <a:headEnd/>
              <a:tailEnd/>
            </a:ln>
          </p:spPr>
          <p:txBody>
            <a:bodyPr/>
            <a:lstStyle/>
            <a:p>
              <a:endParaRPr lang="en-US"/>
            </a:p>
          </p:txBody>
        </p:sp>
        <p:sp>
          <p:nvSpPr>
            <p:cNvPr id="54326" name="Oval 54"/>
            <p:cNvSpPr>
              <a:spLocks noChangeArrowheads="1"/>
            </p:cNvSpPr>
            <p:nvPr/>
          </p:nvSpPr>
          <p:spPr bwMode="auto">
            <a:xfrm>
              <a:off x="2973" y="1285"/>
              <a:ext cx="45" cy="45"/>
            </a:xfrm>
            <a:prstGeom prst="ellipse">
              <a:avLst/>
            </a:prstGeom>
            <a:solidFill>
              <a:srgbClr val="000000"/>
            </a:solidFill>
            <a:ln w="9525">
              <a:noFill/>
              <a:round/>
              <a:headEnd/>
              <a:tailEnd/>
            </a:ln>
          </p:spPr>
          <p:txBody>
            <a:bodyPr/>
            <a:lstStyle/>
            <a:p>
              <a:endParaRPr lang="en-US"/>
            </a:p>
          </p:txBody>
        </p:sp>
        <p:sp>
          <p:nvSpPr>
            <p:cNvPr id="54327" name="Oval 55"/>
            <p:cNvSpPr>
              <a:spLocks noChangeArrowheads="1"/>
            </p:cNvSpPr>
            <p:nvPr/>
          </p:nvSpPr>
          <p:spPr bwMode="auto">
            <a:xfrm>
              <a:off x="3192" y="1248"/>
              <a:ext cx="46" cy="45"/>
            </a:xfrm>
            <a:prstGeom prst="ellipse">
              <a:avLst/>
            </a:prstGeom>
            <a:solidFill>
              <a:srgbClr val="000000"/>
            </a:solidFill>
            <a:ln w="9525">
              <a:noFill/>
              <a:round/>
              <a:headEnd/>
              <a:tailEnd/>
            </a:ln>
          </p:spPr>
          <p:txBody>
            <a:bodyPr/>
            <a:lstStyle/>
            <a:p>
              <a:endParaRPr lang="en-US"/>
            </a:p>
          </p:txBody>
        </p:sp>
        <p:sp>
          <p:nvSpPr>
            <p:cNvPr id="54328" name="Oval 56"/>
            <p:cNvSpPr>
              <a:spLocks noChangeArrowheads="1"/>
            </p:cNvSpPr>
            <p:nvPr/>
          </p:nvSpPr>
          <p:spPr bwMode="auto">
            <a:xfrm>
              <a:off x="3244" y="1324"/>
              <a:ext cx="45" cy="45"/>
            </a:xfrm>
            <a:prstGeom prst="ellipse">
              <a:avLst/>
            </a:prstGeom>
            <a:solidFill>
              <a:srgbClr val="000000"/>
            </a:solidFill>
            <a:ln w="9525">
              <a:noFill/>
              <a:round/>
              <a:headEnd/>
              <a:tailEnd/>
            </a:ln>
          </p:spPr>
          <p:txBody>
            <a:bodyPr/>
            <a:lstStyle/>
            <a:p>
              <a:endParaRPr lang="en-US"/>
            </a:p>
          </p:txBody>
        </p:sp>
        <p:sp>
          <p:nvSpPr>
            <p:cNvPr id="54329" name="Oval 57"/>
            <p:cNvSpPr>
              <a:spLocks noChangeArrowheads="1"/>
            </p:cNvSpPr>
            <p:nvPr/>
          </p:nvSpPr>
          <p:spPr bwMode="auto">
            <a:xfrm>
              <a:off x="3129" y="1392"/>
              <a:ext cx="45" cy="45"/>
            </a:xfrm>
            <a:prstGeom prst="ellipse">
              <a:avLst/>
            </a:prstGeom>
            <a:solidFill>
              <a:srgbClr val="000000"/>
            </a:solidFill>
            <a:ln w="9525">
              <a:noFill/>
              <a:round/>
              <a:headEnd/>
              <a:tailEnd/>
            </a:ln>
          </p:spPr>
          <p:txBody>
            <a:bodyPr/>
            <a:lstStyle/>
            <a:p>
              <a:endParaRPr lang="en-US"/>
            </a:p>
          </p:txBody>
        </p:sp>
        <p:sp>
          <p:nvSpPr>
            <p:cNvPr id="54330" name="Oval 58"/>
            <p:cNvSpPr>
              <a:spLocks noChangeArrowheads="1"/>
            </p:cNvSpPr>
            <p:nvPr/>
          </p:nvSpPr>
          <p:spPr bwMode="auto">
            <a:xfrm>
              <a:off x="2967" y="1408"/>
              <a:ext cx="47" cy="46"/>
            </a:xfrm>
            <a:prstGeom prst="ellipse">
              <a:avLst/>
            </a:prstGeom>
            <a:solidFill>
              <a:srgbClr val="000000"/>
            </a:solidFill>
            <a:ln w="9525">
              <a:noFill/>
              <a:round/>
              <a:headEnd/>
              <a:tailEnd/>
            </a:ln>
          </p:spPr>
          <p:txBody>
            <a:bodyPr/>
            <a:lstStyle/>
            <a:p>
              <a:endParaRPr lang="en-US"/>
            </a:p>
          </p:txBody>
        </p:sp>
        <p:sp>
          <p:nvSpPr>
            <p:cNvPr id="54331" name="Oval 59"/>
            <p:cNvSpPr>
              <a:spLocks noChangeArrowheads="1"/>
            </p:cNvSpPr>
            <p:nvPr/>
          </p:nvSpPr>
          <p:spPr bwMode="auto">
            <a:xfrm>
              <a:off x="2800" y="1441"/>
              <a:ext cx="46" cy="45"/>
            </a:xfrm>
            <a:prstGeom prst="ellipse">
              <a:avLst/>
            </a:prstGeom>
            <a:solidFill>
              <a:srgbClr val="000000"/>
            </a:solidFill>
            <a:ln w="9525">
              <a:noFill/>
              <a:round/>
              <a:headEnd/>
              <a:tailEnd/>
            </a:ln>
          </p:spPr>
          <p:txBody>
            <a:bodyPr/>
            <a:lstStyle/>
            <a:p>
              <a:endParaRPr lang="en-US"/>
            </a:p>
          </p:txBody>
        </p:sp>
        <p:sp>
          <p:nvSpPr>
            <p:cNvPr id="54332" name="Oval 60"/>
            <p:cNvSpPr>
              <a:spLocks noChangeArrowheads="1"/>
            </p:cNvSpPr>
            <p:nvPr/>
          </p:nvSpPr>
          <p:spPr bwMode="auto">
            <a:xfrm>
              <a:off x="2897" y="1513"/>
              <a:ext cx="45" cy="45"/>
            </a:xfrm>
            <a:prstGeom prst="ellipse">
              <a:avLst/>
            </a:prstGeom>
            <a:solidFill>
              <a:srgbClr val="000000"/>
            </a:solidFill>
            <a:ln w="9525">
              <a:noFill/>
              <a:round/>
              <a:headEnd/>
              <a:tailEnd/>
            </a:ln>
          </p:spPr>
          <p:txBody>
            <a:bodyPr/>
            <a:lstStyle/>
            <a:p>
              <a:endParaRPr lang="en-US"/>
            </a:p>
          </p:txBody>
        </p:sp>
        <p:sp>
          <p:nvSpPr>
            <p:cNvPr id="54333" name="Oval 61"/>
            <p:cNvSpPr>
              <a:spLocks noChangeArrowheads="1"/>
            </p:cNvSpPr>
            <p:nvPr/>
          </p:nvSpPr>
          <p:spPr bwMode="auto">
            <a:xfrm>
              <a:off x="3053" y="1593"/>
              <a:ext cx="45" cy="44"/>
            </a:xfrm>
            <a:prstGeom prst="ellipse">
              <a:avLst/>
            </a:prstGeom>
            <a:solidFill>
              <a:srgbClr val="000000"/>
            </a:solidFill>
            <a:ln w="9525">
              <a:noFill/>
              <a:round/>
              <a:headEnd/>
              <a:tailEnd/>
            </a:ln>
          </p:spPr>
          <p:txBody>
            <a:bodyPr/>
            <a:lstStyle/>
            <a:p>
              <a:endParaRPr lang="en-US"/>
            </a:p>
          </p:txBody>
        </p:sp>
        <p:sp>
          <p:nvSpPr>
            <p:cNvPr id="54334" name="Oval 62"/>
            <p:cNvSpPr>
              <a:spLocks noChangeArrowheads="1"/>
            </p:cNvSpPr>
            <p:nvPr/>
          </p:nvSpPr>
          <p:spPr bwMode="auto">
            <a:xfrm>
              <a:off x="3256" y="1661"/>
              <a:ext cx="45" cy="45"/>
            </a:xfrm>
            <a:prstGeom prst="ellipse">
              <a:avLst/>
            </a:prstGeom>
            <a:solidFill>
              <a:srgbClr val="000000"/>
            </a:solidFill>
            <a:ln w="9525">
              <a:noFill/>
              <a:round/>
              <a:headEnd/>
              <a:tailEnd/>
            </a:ln>
          </p:spPr>
          <p:txBody>
            <a:bodyPr/>
            <a:lstStyle/>
            <a:p>
              <a:endParaRPr lang="en-US"/>
            </a:p>
          </p:txBody>
        </p:sp>
        <p:sp>
          <p:nvSpPr>
            <p:cNvPr id="54335" name="Oval 63"/>
            <p:cNvSpPr>
              <a:spLocks noChangeArrowheads="1"/>
            </p:cNvSpPr>
            <p:nvPr/>
          </p:nvSpPr>
          <p:spPr bwMode="auto">
            <a:xfrm>
              <a:off x="3141" y="1692"/>
              <a:ext cx="45" cy="45"/>
            </a:xfrm>
            <a:prstGeom prst="ellipse">
              <a:avLst/>
            </a:prstGeom>
            <a:solidFill>
              <a:srgbClr val="000000"/>
            </a:solidFill>
            <a:ln w="9525">
              <a:noFill/>
              <a:round/>
              <a:headEnd/>
              <a:tailEnd/>
            </a:ln>
          </p:spPr>
          <p:txBody>
            <a:bodyPr/>
            <a:lstStyle/>
            <a:p>
              <a:endParaRPr lang="en-US"/>
            </a:p>
          </p:txBody>
        </p:sp>
        <p:sp>
          <p:nvSpPr>
            <p:cNvPr id="54336" name="Oval 64"/>
            <p:cNvSpPr>
              <a:spLocks noChangeArrowheads="1"/>
            </p:cNvSpPr>
            <p:nvPr/>
          </p:nvSpPr>
          <p:spPr bwMode="auto">
            <a:xfrm>
              <a:off x="3199" y="1795"/>
              <a:ext cx="47" cy="47"/>
            </a:xfrm>
            <a:prstGeom prst="ellipse">
              <a:avLst/>
            </a:prstGeom>
            <a:solidFill>
              <a:srgbClr val="000000"/>
            </a:solidFill>
            <a:ln w="9525">
              <a:noFill/>
              <a:round/>
              <a:headEnd/>
              <a:tailEnd/>
            </a:ln>
          </p:spPr>
          <p:txBody>
            <a:bodyPr/>
            <a:lstStyle/>
            <a:p>
              <a:endParaRPr lang="en-US"/>
            </a:p>
          </p:txBody>
        </p:sp>
        <p:sp>
          <p:nvSpPr>
            <p:cNvPr id="54337" name="Oval 65"/>
            <p:cNvSpPr>
              <a:spLocks noChangeArrowheads="1"/>
            </p:cNvSpPr>
            <p:nvPr/>
          </p:nvSpPr>
          <p:spPr bwMode="auto">
            <a:xfrm>
              <a:off x="3106" y="1916"/>
              <a:ext cx="47" cy="45"/>
            </a:xfrm>
            <a:prstGeom prst="ellipse">
              <a:avLst/>
            </a:prstGeom>
            <a:solidFill>
              <a:srgbClr val="000000"/>
            </a:solidFill>
            <a:ln w="9525">
              <a:noFill/>
              <a:round/>
              <a:headEnd/>
              <a:tailEnd/>
            </a:ln>
          </p:spPr>
          <p:txBody>
            <a:bodyPr/>
            <a:lstStyle/>
            <a:p>
              <a:endParaRPr lang="en-US"/>
            </a:p>
          </p:txBody>
        </p:sp>
        <p:sp>
          <p:nvSpPr>
            <p:cNvPr id="54338" name="Oval 66"/>
            <p:cNvSpPr>
              <a:spLocks noChangeArrowheads="1"/>
            </p:cNvSpPr>
            <p:nvPr/>
          </p:nvSpPr>
          <p:spPr bwMode="auto">
            <a:xfrm>
              <a:off x="2963" y="1784"/>
              <a:ext cx="47" cy="44"/>
            </a:xfrm>
            <a:prstGeom prst="ellipse">
              <a:avLst/>
            </a:prstGeom>
            <a:solidFill>
              <a:srgbClr val="000000"/>
            </a:solidFill>
            <a:ln w="9525">
              <a:noFill/>
              <a:round/>
              <a:headEnd/>
              <a:tailEnd/>
            </a:ln>
          </p:spPr>
          <p:txBody>
            <a:bodyPr/>
            <a:lstStyle/>
            <a:p>
              <a:endParaRPr lang="en-US"/>
            </a:p>
          </p:txBody>
        </p:sp>
        <p:sp>
          <p:nvSpPr>
            <p:cNvPr id="54339" name="Oval 67"/>
            <p:cNvSpPr>
              <a:spLocks noChangeArrowheads="1"/>
            </p:cNvSpPr>
            <p:nvPr/>
          </p:nvSpPr>
          <p:spPr bwMode="auto">
            <a:xfrm>
              <a:off x="2872" y="1863"/>
              <a:ext cx="47" cy="45"/>
            </a:xfrm>
            <a:prstGeom prst="ellipse">
              <a:avLst/>
            </a:prstGeom>
            <a:solidFill>
              <a:srgbClr val="000000"/>
            </a:solidFill>
            <a:ln w="9525">
              <a:noFill/>
              <a:round/>
              <a:headEnd/>
              <a:tailEnd/>
            </a:ln>
          </p:spPr>
          <p:txBody>
            <a:bodyPr/>
            <a:lstStyle/>
            <a:p>
              <a:endParaRPr lang="en-US"/>
            </a:p>
          </p:txBody>
        </p:sp>
        <p:sp>
          <p:nvSpPr>
            <p:cNvPr id="54340" name="Oval 68"/>
            <p:cNvSpPr>
              <a:spLocks noChangeArrowheads="1"/>
            </p:cNvSpPr>
            <p:nvPr/>
          </p:nvSpPr>
          <p:spPr bwMode="auto">
            <a:xfrm>
              <a:off x="2792" y="1760"/>
              <a:ext cx="45" cy="45"/>
            </a:xfrm>
            <a:prstGeom prst="ellipse">
              <a:avLst/>
            </a:prstGeom>
            <a:solidFill>
              <a:srgbClr val="000000"/>
            </a:solidFill>
            <a:ln w="9525">
              <a:noFill/>
              <a:round/>
              <a:headEnd/>
              <a:tailEnd/>
            </a:ln>
          </p:spPr>
          <p:txBody>
            <a:bodyPr/>
            <a:lstStyle/>
            <a:p>
              <a:endParaRPr lang="en-US"/>
            </a:p>
          </p:txBody>
        </p:sp>
        <p:sp>
          <p:nvSpPr>
            <p:cNvPr id="54341" name="Oval 69"/>
            <p:cNvSpPr>
              <a:spLocks noChangeArrowheads="1"/>
            </p:cNvSpPr>
            <p:nvPr/>
          </p:nvSpPr>
          <p:spPr bwMode="auto">
            <a:xfrm>
              <a:off x="2852" y="1639"/>
              <a:ext cx="45" cy="47"/>
            </a:xfrm>
            <a:prstGeom prst="ellipse">
              <a:avLst/>
            </a:prstGeom>
            <a:solidFill>
              <a:srgbClr val="000000"/>
            </a:solidFill>
            <a:ln w="9525">
              <a:noFill/>
              <a:round/>
              <a:headEnd/>
              <a:tailEnd/>
            </a:ln>
          </p:spPr>
          <p:txBody>
            <a:bodyPr/>
            <a:lstStyle/>
            <a:p>
              <a:endParaRPr lang="en-US"/>
            </a:p>
          </p:txBody>
        </p:sp>
        <p:sp>
          <p:nvSpPr>
            <p:cNvPr id="54342" name="Oval 70"/>
            <p:cNvSpPr>
              <a:spLocks noChangeArrowheads="1"/>
            </p:cNvSpPr>
            <p:nvPr/>
          </p:nvSpPr>
          <p:spPr bwMode="auto">
            <a:xfrm>
              <a:off x="2788" y="1581"/>
              <a:ext cx="45" cy="45"/>
            </a:xfrm>
            <a:prstGeom prst="ellipse">
              <a:avLst/>
            </a:prstGeom>
            <a:solidFill>
              <a:srgbClr val="000000"/>
            </a:solidFill>
            <a:ln w="9525">
              <a:noFill/>
              <a:round/>
              <a:headEnd/>
              <a:tailEnd/>
            </a:ln>
          </p:spPr>
          <p:txBody>
            <a:bodyPr/>
            <a:lstStyle/>
            <a:p>
              <a:endParaRPr lang="en-US"/>
            </a:p>
          </p:txBody>
        </p:sp>
        <p:sp>
          <p:nvSpPr>
            <p:cNvPr id="54343" name="Oval 71"/>
            <p:cNvSpPr>
              <a:spLocks noChangeArrowheads="1"/>
            </p:cNvSpPr>
            <p:nvPr/>
          </p:nvSpPr>
          <p:spPr bwMode="auto">
            <a:xfrm>
              <a:off x="3106" y="1115"/>
              <a:ext cx="47" cy="45"/>
            </a:xfrm>
            <a:prstGeom prst="ellipse">
              <a:avLst/>
            </a:prstGeom>
            <a:solidFill>
              <a:srgbClr val="000000"/>
            </a:solidFill>
            <a:ln w="9525">
              <a:noFill/>
              <a:round/>
              <a:headEnd/>
              <a:tailEnd/>
            </a:ln>
          </p:spPr>
          <p:txBody>
            <a:bodyPr/>
            <a:lstStyle/>
            <a:p>
              <a:endParaRPr lang="en-US"/>
            </a:p>
          </p:txBody>
        </p:sp>
        <p:sp>
          <p:nvSpPr>
            <p:cNvPr id="54344" name="Oval 72"/>
            <p:cNvSpPr>
              <a:spLocks noChangeArrowheads="1"/>
            </p:cNvSpPr>
            <p:nvPr/>
          </p:nvSpPr>
          <p:spPr bwMode="auto">
            <a:xfrm>
              <a:off x="3281" y="1488"/>
              <a:ext cx="45" cy="46"/>
            </a:xfrm>
            <a:prstGeom prst="ellipse">
              <a:avLst/>
            </a:prstGeom>
            <a:solidFill>
              <a:srgbClr val="000000"/>
            </a:solidFill>
            <a:ln w="9525">
              <a:noFill/>
              <a:round/>
              <a:headEnd/>
              <a:tailEnd/>
            </a:ln>
          </p:spPr>
          <p:txBody>
            <a:bodyPr/>
            <a:lstStyle/>
            <a:p>
              <a:endParaRPr lang="en-US"/>
            </a:p>
          </p:txBody>
        </p:sp>
        <p:sp>
          <p:nvSpPr>
            <p:cNvPr id="54345" name="Oval 73"/>
            <p:cNvSpPr>
              <a:spLocks noChangeArrowheads="1"/>
            </p:cNvSpPr>
            <p:nvPr/>
          </p:nvSpPr>
          <p:spPr bwMode="auto">
            <a:xfrm>
              <a:off x="3215" y="2019"/>
              <a:ext cx="47" cy="45"/>
            </a:xfrm>
            <a:prstGeom prst="ellipse">
              <a:avLst/>
            </a:prstGeom>
            <a:solidFill>
              <a:srgbClr val="000000"/>
            </a:solidFill>
            <a:ln w="9525">
              <a:noFill/>
              <a:round/>
              <a:headEnd/>
              <a:tailEnd/>
            </a:ln>
          </p:spPr>
          <p:txBody>
            <a:bodyPr/>
            <a:lstStyle/>
            <a:p>
              <a:endParaRPr lang="en-US"/>
            </a:p>
          </p:txBody>
        </p:sp>
        <p:sp>
          <p:nvSpPr>
            <p:cNvPr id="54346" name="Oval 74"/>
            <p:cNvSpPr>
              <a:spLocks noChangeArrowheads="1"/>
            </p:cNvSpPr>
            <p:nvPr/>
          </p:nvSpPr>
          <p:spPr bwMode="auto">
            <a:xfrm>
              <a:off x="3090" y="2183"/>
              <a:ext cx="47" cy="45"/>
            </a:xfrm>
            <a:prstGeom prst="ellipse">
              <a:avLst/>
            </a:prstGeom>
            <a:solidFill>
              <a:srgbClr val="000000"/>
            </a:solidFill>
            <a:ln w="9525">
              <a:noFill/>
              <a:round/>
              <a:headEnd/>
              <a:tailEnd/>
            </a:ln>
          </p:spPr>
          <p:txBody>
            <a:bodyPr/>
            <a:lstStyle/>
            <a:p>
              <a:endParaRPr lang="en-US"/>
            </a:p>
          </p:txBody>
        </p:sp>
        <p:sp>
          <p:nvSpPr>
            <p:cNvPr id="54347" name="Oval 75"/>
            <p:cNvSpPr>
              <a:spLocks noChangeArrowheads="1"/>
            </p:cNvSpPr>
            <p:nvPr/>
          </p:nvSpPr>
          <p:spPr bwMode="auto">
            <a:xfrm>
              <a:off x="2950" y="1996"/>
              <a:ext cx="47" cy="45"/>
            </a:xfrm>
            <a:prstGeom prst="ellipse">
              <a:avLst/>
            </a:prstGeom>
            <a:solidFill>
              <a:srgbClr val="000000"/>
            </a:solidFill>
            <a:ln w="9525">
              <a:noFill/>
              <a:round/>
              <a:headEnd/>
              <a:tailEnd/>
            </a:ln>
          </p:spPr>
          <p:txBody>
            <a:bodyPr/>
            <a:lstStyle/>
            <a:p>
              <a:endParaRPr lang="en-US"/>
            </a:p>
          </p:txBody>
        </p:sp>
        <p:sp>
          <p:nvSpPr>
            <p:cNvPr id="54348" name="Oval 76"/>
            <p:cNvSpPr>
              <a:spLocks noChangeArrowheads="1"/>
            </p:cNvSpPr>
            <p:nvPr/>
          </p:nvSpPr>
          <p:spPr bwMode="auto">
            <a:xfrm>
              <a:off x="2763" y="2084"/>
              <a:ext cx="46" cy="44"/>
            </a:xfrm>
            <a:prstGeom prst="ellipse">
              <a:avLst/>
            </a:prstGeom>
            <a:solidFill>
              <a:srgbClr val="000000"/>
            </a:solidFill>
            <a:ln w="9525">
              <a:noFill/>
              <a:round/>
              <a:headEnd/>
              <a:tailEnd/>
            </a:ln>
          </p:spPr>
          <p:txBody>
            <a:bodyPr/>
            <a:lstStyle/>
            <a:p>
              <a:endParaRPr lang="en-US"/>
            </a:p>
          </p:txBody>
        </p:sp>
        <p:sp>
          <p:nvSpPr>
            <p:cNvPr id="54349" name="Oval 77"/>
            <p:cNvSpPr>
              <a:spLocks noChangeArrowheads="1"/>
            </p:cNvSpPr>
            <p:nvPr/>
          </p:nvSpPr>
          <p:spPr bwMode="auto">
            <a:xfrm>
              <a:off x="3244" y="2212"/>
              <a:ext cx="45" cy="45"/>
            </a:xfrm>
            <a:prstGeom prst="ellipse">
              <a:avLst/>
            </a:prstGeom>
            <a:solidFill>
              <a:srgbClr val="000000"/>
            </a:solidFill>
            <a:ln w="9525">
              <a:noFill/>
              <a:round/>
              <a:headEnd/>
              <a:tailEnd/>
            </a:ln>
          </p:spPr>
          <p:txBody>
            <a:bodyPr/>
            <a:lstStyle/>
            <a:p>
              <a:endParaRPr lang="en-US"/>
            </a:p>
          </p:txBody>
        </p:sp>
        <p:sp>
          <p:nvSpPr>
            <p:cNvPr id="54350" name="Oval 78"/>
            <p:cNvSpPr>
              <a:spLocks noChangeArrowheads="1"/>
            </p:cNvSpPr>
            <p:nvPr/>
          </p:nvSpPr>
          <p:spPr bwMode="auto">
            <a:xfrm>
              <a:off x="3176" y="1544"/>
              <a:ext cx="47" cy="45"/>
            </a:xfrm>
            <a:prstGeom prst="ellipse">
              <a:avLst/>
            </a:prstGeom>
            <a:solidFill>
              <a:srgbClr val="000000"/>
            </a:solidFill>
            <a:ln w="9525">
              <a:noFill/>
              <a:round/>
              <a:headEnd/>
              <a:tailEnd/>
            </a:ln>
          </p:spPr>
          <p:txBody>
            <a:bodyPr/>
            <a:lstStyle/>
            <a:p>
              <a:endParaRPr lang="en-US"/>
            </a:p>
          </p:txBody>
        </p:sp>
        <p:sp>
          <p:nvSpPr>
            <p:cNvPr id="54351" name="Oval 79"/>
            <p:cNvSpPr>
              <a:spLocks noChangeArrowheads="1"/>
            </p:cNvSpPr>
            <p:nvPr/>
          </p:nvSpPr>
          <p:spPr bwMode="auto">
            <a:xfrm>
              <a:off x="2887" y="2222"/>
              <a:ext cx="47" cy="45"/>
            </a:xfrm>
            <a:prstGeom prst="ellipse">
              <a:avLst/>
            </a:prstGeom>
            <a:solidFill>
              <a:srgbClr val="000000"/>
            </a:solidFill>
            <a:ln w="9525">
              <a:noFill/>
              <a:round/>
              <a:headEnd/>
              <a:tailEnd/>
            </a:ln>
          </p:spPr>
          <p:txBody>
            <a:bodyPr/>
            <a:lstStyle/>
            <a:p>
              <a:endParaRPr lang="en-US"/>
            </a:p>
          </p:txBody>
        </p:sp>
        <p:sp>
          <p:nvSpPr>
            <p:cNvPr id="54352" name="Oval 80"/>
            <p:cNvSpPr>
              <a:spLocks noChangeArrowheads="1"/>
            </p:cNvSpPr>
            <p:nvPr/>
          </p:nvSpPr>
          <p:spPr bwMode="auto">
            <a:xfrm>
              <a:off x="2661" y="2269"/>
              <a:ext cx="47" cy="44"/>
            </a:xfrm>
            <a:prstGeom prst="ellipse">
              <a:avLst/>
            </a:prstGeom>
            <a:solidFill>
              <a:srgbClr val="000000"/>
            </a:solidFill>
            <a:ln w="9525">
              <a:noFill/>
              <a:round/>
              <a:headEnd/>
              <a:tailEnd/>
            </a:ln>
          </p:spPr>
          <p:txBody>
            <a:bodyPr/>
            <a:lstStyle/>
            <a:p>
              <a:endParaRPr lang="en-US"/>
            </a:p>
          </p:txBody>
        </p:sp>
        <p:sp>
          <p:nvSpPr>
            <p:cNvPr id="54353" name="Oval 81"/>
            <p:cNvSpPr>
              <a:spLocks noChangeArrowheads="1"/>
            </p:cNvSpPr>
            <p:nvPr/>
          </p:nvSpPr>
          <p:spPr bwMode="auto">
            <a:xfrm>
              <a:off x="2669" y="1567"/>
              <a:ext cx="47" cy="45"/>
            </a:xfrm>
            <a:prstGeom prst="ellipse">
              <a:avLst/>
            </a:prstGeom>
            <a:solidFill>
              <a:srgbClr val="000000"/>
            </a:solidFill>
            <a:ln w="9525">
              <a:noFill/>
              <a:round/>
              <a:headEnd/>
              <a:tailEnd/>
            </a:ln>
          </p:spPr>
          <p:txBody>
            <a:bodyPr/>
            <a:lstStyle/>
            <a:p>
              <a:endParaRPr lang="en-US"/>
            </a:p>
          </p:txBody>
        </p:sp>
        <p:sp>
          <p:nvSpPr>
            <p:cNvPr id="54354" name="Oval 82"/>
            <p:cNvSpPr>
              <a:spLocks noChangeArrowheads="1"/>
            </p:cNvSpPr>
            <p:nvPr/>
          </p:nvSpPr>
          <p:spPr bwMode="auto">
            <a:xfrm>
              <a:off x="3160" y="2389"/>
              <a:ext cx="45" cy="45"/>
            </a:xfrm>
            <a:prstGeom prst="ellipse">
              <a:avLst/>
            </a:prstGeom>
            <a:solidFill>
              <a:srgbClr val="000000"/>
            </a:solidFill>
            <a:ln w="9525">
              <a:noFill/>
              <a:round/>
              <a:headEnd/>
              <a:tailEnd/>
            </a:ln>
          </p:spPr>
          <p:txBody>
            <a:bodyPr/>
            <a:lstStyle/>
            <a:p>
              <a:endParaRPr lang="en-US"/>
            </a:p>
          </p:txBody>
        </p:sp>
        <p:sp>
          <p:nvSpPr>
            <p:cNvPr id="54355" name="Oval 83"/>
            <p:cNvSpPr>
              <a:spLocks noChangeArrowheads="1"/>
            </p:cNvSpPr>
            <p:nvPr/>
          </p:nvSpPr>
          <p:spPr bwMode="auto">
            <a:xfrm>
              <a:off x="2411" y="1474"/>
              <a:ext cx="47" cy="45"/>
            </a:xfrm>
            <a:prstGeom prst="ellipse">
              <a:avLst/>
            </a:prstGeom>
            <a:solidFill>
              <a:srgbClr val="000000"/>
            </a:solidFill>
            <a:ln w="9525">
              <a:noFill/>
              <a:round/>
              <a:headEnd/>
              <a:tailEnd/>
            </a:ln>
          </p:spPr>
          <p:txBody>
            <a:bodyPr/>
            <a:lstStyle/>
            <a:p>
              <a:endParaRPr lang="en-US"/>
            </a:p>
          </p:txBody>
        </p:sp>
        <p:sp>
          <p:nvSpPr>
            <p:cNvPr id="54356" name="Oval 84"/>
            <p:cNvSpPr>
              <a:spLocks noChangeArrowheads="1"/>
            </p:cNvSpPr>
            <p:nvPr/>
          </p:nvSpPr>
          <p:spPr bwMode="auto">
            <a:xfrm>
              <a:off x="3223" y="2619"/>
              <a:ext cx="47" cy="45"/>
            </a:xfrm>
            <a:prstGeom prst="ellipse">
              <a:avLst/>
            </a:prstGeom>
            <a:solidFill>
              <a:srgbClr val="000000"/>
            </a:solidFill>
            <a:ln w="9525">
              <a:noFill/>
              <a:round/>
              <a:headEnd/>
              <a:tailEnd/>
            </a:ln>
          </p:spPr>
          <p:txBody>
            <a:bodyPr/>
            <a:lstStyle/>
            <a:p>
              <a:endParaRPr lang="en-US"/>
            </a:p>
          </p:txBody>
        </p:sp>
        <p:sp>
          <p:nvSpPr>
            <p:cNvPr id="54357" name="Oval 85"/>
            <p:cNvSpPr>
              <a:spLocks noChangeArrowheads="1"/>
            </p:cNvSpPr>
            <p:nvPr/>
          </p:nvSpPr>
          <p:spPr bwMode="auto">
            <a:xfrm>
              <a:off x="3125" y="2869"/>
              <a:ext cx="45" cy="44"/>
            </a:xfrm>
            <a:prstGeom prst="ellipse">
              <a:avLst/>
            </a:prstGeom>
            <a:solidFill>
              <a:srgbClr val="000000"/>
            </a:solidFill>
            <a:ln w="9525">
              <a:noFill/>
              <a:round/>
              <a:headEnd/>
              <a:tailEnd/>
            </a:ln>
          </p:spPr>
          <p:txBody>
            <a:bodyPr/>
            <a:lstStyle/>
            <a:p>
              <a:endParaRPr lang="en-US"/>
            </a:p>
          </p:txBody>
        </p:sp>
        <p:sp>
          <p:nvSpPr>
            <p:cNvPr id="54358" name="Oval 86"/>
            <p:cNvSpPr>
              <a:spLocks noChangeArrowheads="1"/>
            </p:cNvSpPr>
            <p:nvPr/>
          </p:nvSpPr>
          <p:spPr bwMode="auto">
            <a:xfrm>
              <a:off x="2864" y="2830"/>
              <a:ext cx="47" cy="44"/>
            </a:xfrm>
            <a:prstGeom prst="ellipse">
              <a:avLst/>
            </a:prstGeom>
            <a:solidFill>
              <a:srgbClr val="000000"/>
            </a:solidFill>
            <a:ln w="9525">
              <a:noFill/>
              <a:round/>
              <a:headEnd/>
              <a:tailEnd/>
            </a:ln>
          </p:spPr>
          <p:txBody>
            <a:bodyPr/>
            <a:lstStyle/>
            <a:p>
              <a:endParaRPr lang="en-US"/>
            </a:p>
          </p:txBody>
        </p:sp>
        <p:sp>
          <p:nvSpPr>
            <p:cNvPr id="54359" name="Oval 87"/>
            <p:cNvSpPr>
              <a:spLocks noChangeArrowheads="1"/>
            </p:cNvSpPr>
            <p:nvPr/>
          </p:nvSpPr>
          <p:spPr bwMode="auto">
            <a:xfrm>
              <a:off x="2989" y="1178"/>
              <a:ext cx="47" cy="45"/>
            </a:xfrm>
            <a:prstGeom prst="ellipse">
              <a:avLst/>
            </a:prstGeom>
            <a:solidFill>
              <a:srgbClr val="000000"/>
            </a:solidFill>
            <a:ln w="9525">
              <a:noFill/>
              <a:round/>
              <a:headEnd/>
              <a:tailEnd/>
            </a:ln>
          </p:spPr>
          <p:txBody>
            <a:bodyPr/>
            <a:lstStyle/>
            <a:p>
              <a:endParaRPr lang="en-US"/>
            </a:p>
          </p:txBody>
        </p:sp>
        <p:sp>
          <p:nvSpPr>
            <p:cNvPr id="54360" name="Oval 88"/>
            <p:cNvSpPr>
              <a:spLocks noChangeArrowheads="1"/>
            </p:cNvSpPr>
            <p:nvPr/>
          </p:nvSpPr>
          <p:spPr bwMode="auto">
            <a:xfrm>
              <a:off x="3067" y="1497"/>
              <a:ext cx="47" cy="45"/>
            </a:xfrm>
            <a:prstGeom prst="ellipse">
              <a:avLst/>
            </a:prstGeom>
            <a:solidFill>
              <a:srgbClr val="000000"/>
            </a:solidFill>
            <a:ln w="9525">
              <a:noFill/>
              <a:round/>
              <a:headEnd/>
              <a:tailEnd/>
            </a:ln>
          </p:spPr>
          <p:txBody>
            <a:bodyPr/>
            <a:lstStyle/>
            <a:p>
              <a:endParaRPr lang="en-US"/>
            </a:p>
          </p:txBody>
        </p:sp>
        <p:sp>
          <p:nvSpPr>
            <p:cNvPr id="54361" name="Oval 89"/>
            <p:cNvSpPr>
              <a:spLocks noChangeArrowheads="1"/>
            </p:cNvSpPr>
            <p:nvPr/>
          </p:nvSpPr>
          <p:spPr bwMode="auto">
            <a:xfrm>
              <a:off x="2788" y="2469"/>
              <a:ext cx="45" cy="45"/>
            </a:xfrm>
            <a:prstGeom prst="ellipse">
              <a:avLst/>
            </a:prstGeom>
            <a:solidFill>
              <a:srgbClr val="000000"/>
            </a:solidFill>
            <a:ln w="9525">
              <a:noFill/>
              <a:round/>
              <a:headEnd/>
              <a:tailEnd/>
            </a:ln>
          </p:spPr>
          <p:txBody>
            <a:bodyPr/>
            <a:lstStyle/>
            <a:p>
              <a:endParaRPr lang="en-US"/>
            </a:p>
          </p:txBody>
        </p:sp>
        <p:sp>
          <p:nvSpPr>
            <p:cNvPr id="54362" name="Oval 90"/>
            <p:cNvSpPr>
              <a:spLocks noChangeArrowheads="1"/>
            </p:cNvSpPr>
            <p:nvPr/>
          </p:nvSpPr>
          <p:spPr bwMode="auto">
            <a:xfrm>
              <a:off x="2926" y="2627"/>
              <a:ext cx="47" cy="45"/>
            </a:xfrm>
            <a:prstGeom prst="ellipse">
              <a:avLst/>
            </a:prstGeom>
            <a:solidFill>
              <a:srgbClr val="000000"/>
            </a:solidFill>
            <a:ln w="9525">
              <a:noFill/>
              <a:round/>
              <a:headEnd/>
              <a:tailEnd/>
            </a:ln>
          </p:spPr>
          <p:txBody>
            <a:bodyPr/>
            <a:lstStyle/>
            <a:p>
              <a:endParaRPr lang="en-US"/>
            </a:p>
          </p:txBody>
        </p:sp>
        <p:sp>
          <p:nvSpPr>
            <p:cNvPr id="54363" name="Oval 91"/>
            <p:cNvSpPr>
              <a:spLocks noChangeArrowheads="1"/>
            </p:cNvSpPr>
            <p:nvPr/>
          </p:nvSpPr>
          <p:spPr bwMode="auto">
            <a:xfrm>
              <a:off x="2887" y="1162"/>
              <a:ext cx="47" cy="45"/>
            </a:xfrm>
            <a:prstGeom prst="ellipse">
              <a:avLst/>
            </a:prstGeom>
            <a:solidFill>
              <a:srgbClr val="000000"/>
            </a:solidFill>
            <a:ln w="9525">
              <a:noFill/>
              <a:round/>
              <a:headEnd/>
              <a:tailEnd/>
            </a:ln>
          </p:spPr>
          <p:txBody>
            <a:bodyPr/>
            <a:lstStyle/>
            <a:p>
              <a:endParaRPr lang="en-US"/>
            </a:p>
          </p:txBody>
        </p:sp>
        <p:sp>
          <p:nvSpPr>
            <p:cNvPr id="54364" name="Oval 92"/>
            <p:cNvSpPr>
              <a:spLocks noChangeArrowheads="1"/>
            </p:cNvSpPr>
            <p:nvPr/>
          </p:nvSpPr>
          <p:spPr bwMode="auto">
            <a:xfrm>
              <a:off x="2989" y="2393"/>
              <a:ext cx="47" cy="45"/>
            </a:xfrm>
            <a:prstGeom prst="ellipse">
              <a:avLst/>
            </a:prstGeom>
            <a:solidFill>
              <a:srgbClr val="000000"/>
            </a:solidFill>
            <a:ln w="9525">
              <a:noFill/>
              <a:round/>
              <a:headEnd/>
              <a:tailEnd/>
            </a:ln>
          </p:spPr>
          <p:txBody>
            <a:bodyPr/>
            <a:lstStyle/>
            <a:p>
              <a:endParaRPr lang="en-US"/>
            </a:p>
          </p:txBody>
        </p:sp>
        <p:sp>
          <p:nvSpPr>
            <p:cNvPr id="54365" name="Oval 93"/>
            <p:cNvSpPr>
              <a:spLocks noChangeArrowheads="1"/>
            </p:cNvSpPr>
            <p:nvPr/>
          </p:nvSpPr>
          <p:spPr bwMode="auto">
            <a:xfrm>
              <a:off x="2505" y="1131"/>
              <a:ext cx="47" cy="45"/>
            </a:xfrm>
            <a:prstGeom prst="ellipse">
              <a:avLst/>
            </a:prstGeom>
            <a:solidFill>
              <a:srgbClr val="000000"/>
            </a:solidFill>
            <a:ln w="9525">
              <a:noFill/>
              <a:round/>
              <a:headEnd/>
              <a:tailEnd/>
            </a:ln>
          </p:spPr>
          <p:txBody>
            <a:bodyPr/>
            <a:lstStyle/>
            <a:p>
              <a:endParaRPr lang="en-US"/>
            </a:p>
          </p:txBody>
        </p:sp>
      </p:grpSp>
      <p:sp>
        <p:nvSpPr>
          <p:cNvPr id="54366" name="Freeform 94"/>
          <p:cNvSpPr>
            <a:spLocks/>
          </p:cNvSpPr>
          <p:nvPr/>
        </p:nvSpPr>
        <p:spPr bwMode="auto">
          <a:xfrm>
            <a:off x="1212850" y="3241675"/>
            <a:ext cx="79375" cy="177800"/>
          </a:xfrm>
          <a:custGeom>
            <a:avLst/>
            <a:gdLst/>
            <a:ahLst/>
            <a:cxnLst>
              <a:cxn ang="0">
                <a:pos x="27" y="53"/>
              </a:cxn>
              <a:cxn ang="0">
                <a:pos x="12" y="53"/>
              </a:cxn>
              <a:cxn ang="0">
                <a:pos x="12" y="22"/>
              </a:cxn>
              <a:cxn ang="0">
                <a:pos x="0" y="22"/>
              </a:cxn>
              <a:cxn ang="0">
                <a:pos x="0" y="12"/>
              </a:cxn>
              <a:cxn ang="0">
                <a:pos x="15" y="0"/>
              </a:cxn>
              <a:cxn ang="0">
                <a:pos x="27" y="0"/>
              </a:cxn>
              <a:cxn ang="0">
                <a:pos x="27" y="53"/>
              </a:cxn>
            </a:cxnLst>
            <a:rect l="0" t="0" r="r" b="b"/>
            <a:pathLst>
              <a:path w="27" h="53">
                <a:moveTo>
                  <a:pt x="27" y="53"/>
                </a:moveTo>
                <a:cubicBezTo>
                  <a:pt x="12" y="53"/>
                  <a:pt x="12" y="53"/>
                  <a:pt x="12" y="53"/>
                </a:cubicBezTo>
                <a:cubicBezTo>
                  <a:pt x="12" y="22"/>
                  <a:pt x="12" y="22"/>
                  <a:pt x="12" y="22"/>
                </a:cubicBezTo>
                <a:cubicBezTo>
                  <a:pt x="0" y="22"/>
                  <a:pt x="0" y="22"/>
                  <a:pt x="0" y="22"/>
                </a:cubicBezTo>
                <a:cubicBezTo>
                  <a:pt x="0" y="12"/>
                  <a:pt x="0" y="12"/>
                  <a:pt x="0" y="12"/>
                </a:cubicBezTo>
                <a:cubicBezTo>
                  <a:pt x="8" y="12"/>
                  <a:pt x="14" y="9"/>
                  <a:pt x="15" y="0"/>
                </a:cubicBezTo>
                <a:cubicBezTo>
                  <a:pt x="27" y="0"/>
                  <a:pt x="27" y="0"/>
                  <a:pt x="27" y="0"/>
                </a:cubicBezTo>
                <a:lnTo>
                  <a:pt x="27" y="53"/>
                </a:lnTo>
                <a:close/>
              </a:path>
            </a:pathLst>
          </a:custGeom>
          <a:solidFill>
            <a:srgbClr val="FFFFFF"/>
          </a:solidFill>
          <a:ln w="9525">
            <a:noFill/>
            <a:round/>
            <a:headEnd/>
            <a:tailEnd/>
          </a:ln>
        </p:spPr>
        <p:txBody>
          <a:bodyPr/>
          <a:lstStyle/>
          <a:p>
            <a:endParaRPr lang="en-US"/>
          </a:p>
        </p:txBody>
      </p:sp>
      <p:sp>
        <p:nvSpPr>
          <p:cNvPr id="54367" name="Freeform 95"/>
          <p:cNvSpPr>
            <a:spLocks noEditPoints="1"/>
          </p:cNvSpPr>
          <p:nvPr/>
        </p:nvSpPr>
        <p:spPr bwMode="auto">
          <a:xfrm>
            <a:off x="1343025" y="3241675"/>
            <a:ext cx="133350" cy="179388"/>
          </a:xfrm>
          <a:custGeom>
            <a:avLst/>
            <a:gdLst/>
            <a:ahLst/>
            <a:cxnLst>
              <a:cxn ang="0">
                <a:pos x="22" y="0"/>
              </a:cxn>
              <a:cxn ang="0">
                <a:pos x="45" y="26"/>
              </a:cxn>
              <a:cxn ang="0">
                <a:pos x="22" y="54"/>
              </a:cxn>
              <a:cxn ang="0">
                <a:pos x="0" y="26"/>
              </a:cxn>
              <a:cxn ang="0">
                <a:pos x="22" y="0"/>
              </a:cxn>
              <a:cxn ang="0">
                <a:pos x="29" y="27"/>
              </a:cxn>
              <a:cxn ang="0">
                <a:pos x="22" y="11"/>
              </a:cxn>
              <a:cxn ang="0">
                <a:pos x="15" y="27"/>
              </a:cxn>
              <a:cxn ang="0">
                <a:pos x="22" y="42"/>
              </a:cxn>
              <a:cxn ang="0">
                <a:pos x="29" y="27"/>
              </a:cxn>
            </a:cxnLst>
            <a:rect l="0" t="0" r="r" b="b"/>
            <a:pathLst>
              <a:path w="45" h="54">
                <a:moveTo>
                  <a:pt x="22" y="0"/>
                </a:moveTo>
                <a:cubicBezTo>
                  <a:pt x="36" y="0"/>
                  <a:pt x="45" y="9"/>
                  <a:pt x="45" y="26"/>
                </a:cubicBezTo>
                <a:cubicBezTo>
                  <a:pt x="45" y="41"/>
                  <a:pt x="39" y="54"/>
                  <a:pt x="22" y="54"/>
                </a:cubicBezTo>
                <a:cubicBezTo>
                  <a:pt x="5" y="54"/>
                  <a:pt x="0" y="41"/>
                  <a:pt x="0" y="26"/>
                </a:cubicBezTo>
                <a:cubicBezTo>
                  <a:pt x="0" y="7"/>
                  <a:pt x="10" y="0"/>
                  <a:pt x="22" y="0"/>
                </a:cubicBezTo>
                <a:close/>
                <a:moveTo>
                  <a:pt x="29" y="27"/>
                </a:moveTo>
                <a:cubicBezTo>
                  <a:pt x="29" y="21"/>
                  <a:pt x="30" y="11"/>
                  <a:pt x="22" y="11"/>
                </a:cubicBezTo>
                <a:cubicBezTo>
                  <a:pt x="15" y="11"/>
                  <a:pt x="15" y="22"/>
                  <a:pt x="15" y="27"/>
                </a:cubicBezTo>
                <a:cubicBezTo>
                  <a:pt x="15" y="36"/>
                  <a:pt x="16" y="42"/>
                  <a:pt x="22" y="42"/>
                </a:cubicBezTo>
                <a:cubicBezTo>
                  <a:pt x="28" y="42"/>
                  <a:pt x="29" y="36"/>
                  <a:pt x="29" y="27"/>
                </a:cubicBezTo>
                <a:close/>
              </a:path>
            </a:pathLst>
          </a:custGeom>
          <a:solidFill>
            <a:srgbClr val="FFFFFF"/>
          </a:solidFill>
          <a:ln w="9525">
            <a:noFill/>
            <a:round/>
            <a:headEnd/>
            <a:tailEnd/>
          </a:ln>
        </p:spPr>
        <p:txBody>
          <a:bodyPr/>
          <a:lstStyle/>
          <a:p>
            <a:endParaRPr lang="en-US"/>
          </a:p>
        </p:txBody>
      </p:sp>
      <p:sp>
        <p:nvSpPr>
          <p:cNvPr id="54368" name="Freeform 96"/>
          <p:cNvSpPr>
            <a:spLocks/>
          </p:cNvSpPr>
          <p:nvPr/>
        </p:nvSpPr>
        <p:spPr bwMode="auto">
          <a:xfrm>
            <a:off x="1566863" y="3238500"/>
            <a:ext cx="179387" cy="180975"/>
          </a:xfrm>
          <a:custGeom>
            <a:avLst/>
            <a:gdLst/>
            <a:ahLst/>
            <a:cxnLst>
              <a:cxn ang="0">
                <a:pos x="0" y="106"/>
              </a:cxn>
              <a:cxn ang="0">
                <a:pos x="0" y="0"/>
              </a:cxn>
              <a:cxn ang="0">
                <a:pos x="41" y="0"/>
              </a:cxn>
              <a:cxn ang="0">
                <a:pos x="59" y="67"/>
              </a:cxn>
              <a:cxn ang="0">
                <a:pos x="78" y="0"/>
              </a:cxn>
              <a:cxn ang="0">
                <a:pos x="119" y="0"/>
              </a:cxn>
              <a:cxn ang="0">
                <a:pos x="119" y="106"/>
              </a:cxn>
              <a:cxn ang="0">
                <a:pos x="88" y="106"/>
              </a:cxn>
              <a:cxn ang="0">
                <a:pos x="88" y="72"/>
              </a:cxn>
              <a:cxn ang="0">
                <a:pos x="88" y="57"/>
              </a:cxn>
              <a:cxn ang="0">
                <a:pos x="90" y="37"/>
              </a:cxn>
              <a:cxn ang="0">
                <a:pos x="90" y="37"/>
              </a:cxn>
              <a:cxn ang="0">
                <a:pos x="71" y="106"/>
              </a:cxn>
              <a:cxn ang="0">
                <a:pos x="47" y="106"/>
              </a:cxn>
              <a:cxn ang="0">
                <a:pos x="30" y="37"/>
              </a:cxn>
              <a:cxn ang="0">
                <a:pos x="28" y="37"/>
              </a:cxn>
              <a:cxn ang="0">
                <a:pos x="30" y="53"/>
              </a:cxn>
              <a:cxn ang="0">
                <a:pos x="32" y="70"/>
              </a:cxn>
              <a:cxn ang="0">
                <a:pos x="32" y="106"/>
              </a:cxn>
              <a:cxn ang="0">
                <a:pos x="0" y="106"/>
              </a:cxn>
            </a:cxnLst>
            <a:rect l="0" t="0" r="r" b="b"/>
            <a:pathLst>
              <a:path w="119" h="106">
                <a:moveTo>
                  <a:pt x="0" y="106"/>
                </a:moveTo>
                <a:lnTo>
                  <a:pt x="0" y="0"/>
                </a:lnTo>
                <a:lnTo>
                  <a:pt x="41" y="0"/>
                </a:lnTo>
                <a:lnTo>
                  <a:pt x="59" y="67"/>
                </a:lnTo>
                <a:lnTo>
                  <a:pt x="78" y="0"/>
                </a:lnTo>
                <a:lnTo>
                  <a:pt x="119" y="0"/>
                </a:lnTo>
                <a:lnTo>
                  <a:pt x="119" y="106"/>
                </a:lnTo>
                <a:lnTo>
                  <a:pt x="88" y="106"/>
                </a:lnTo>
                <a:lnTo>
                  <a:pt x="88" y="72"/>
                </a:lnTo>
                <a:lnTo>
                  <a:pt x="88" y="57"/>
                </a:lnTo>
                <a:lnTo>
                  <a:pt x="90" y="37"/>
                </a:lnTo>
                <a:lnTo>
                  <a:pt x="90" y="37"/>
                </a:lnTo>
                <a:lnTo>
                  <a:pt x="71" y="106"/>
                </a:lnTo>
                <a:lnTo>
                  <a:pt x="47" y="106"/>
                </a:lnTo>
                <a:lnTo>
                  <a:pt x="30" y="37"/>
                </a:lnTo>
                <a:lnTo>
                  <a:pt x="28" y="37"/>
                </a:lnTo>
                <a:lnTo>
                  <a:pt x="30" y="53"/>
                </a:lnTo>
                <a:lnTo>
                  <a:pt x="32" y="70"/>
                </a:lnTo>
                <a:lnTo>
                  <a:pt x="32" y="106"/>
                </a:lnTo>
                <a:lnTo>
                  <a:pt x="0" y="106"/>
                </a:lnTo>
                <a:close/>
              </a:path>
            </a:pathLst>
          </a:custGeom>
          <a:solidFill>
            <a:srgbClr val="FFFFFF"/>
          </a:solidFill>
          <a:ln w="9525">
            <a:noFill/>
            <a:round/>
            <a:headEnd/>
            <a:tailEnd/>
          </a:ln>
        </p:spPr>
        <p:txBody>
          <a:bodyPr/>
          <a:lstStyle/>
          <a:p>
            <a:endParaRPr lang="en-US"/>
          </a:p>
        </p:txBody>
      </p:sp>
      <p:sp>
        <p:nvSpPr>
          <p:cNvPr id="54369" name="Freeform 97"/>
          <p:cNvSpPr>
            <a:spLocks/>
          </p:cNvSpPr>
          <p:nvPr/>
        </p:nvSpPr>
        <p:spPr bwMode="auto">
          <a:xfrm>
            <a:off x="1776413" y="3238500"/>
            <a:ext cx="130175" cy="180975"/>
          </a:xfrm>
          <a:custGeom>
            <a:avLst/>
            <a:gdLst/>
            <a:ahLst/>
            <a:cxnLst>
              <a:cxn ang="0">
                <a:pos x="0" y="106"/>
              </a:cxn>
              <a:cxn ang="0">
                <a:pos x="0" y="0"/>
              </a:cxn>
              <a:cxn ang="0">
                <a:pos x="84" y="0"/>
              </a:cxn>
              <a:cxn ang="0">
                <a:pos x="84" y="26"/>
              </a:cxn>
              <a:cxn ang="0">
                <a:pos x="33" y="26"/>
              </a:cxn>
              <a:cxn ang="0">
                <a:pos x="33" y="39"/>
              </a:cxn>
              <a:cxn ang="0">
                <a:pos x="76" y="39"/>
              </a:cxn>
              <a:cxn ang="0">
                <a:pos x="76" y="65"/>
              </a:cxn>
              <a:cxn ang="0">
                <a:pos x="33" y="65"/>
              </a:cxn>
              <a:cxn ang="0">
                <a:pos x="33" y="80"/>
              </a:cxn>
              <a:cxn ang="0">
                <a:pos x="86" y="80"/>
              </a:cxn>
              <a:cxn ang="0">
                <a:pos x="86" y="106"/>
              </a:cxn>
              <a:cxn ang="0">
                <a:pos x="0" y="106"/>
              </a:cxn>
            </a:cxnLst>
            <a:rect l="0" t="0" r="r" b="b"/>
            <a:pathLst>
              <a:path w="86" h="106">
                <a:moveTo>
                  <a:pt x="0" y="106"/>
                </a:moveTo>
                <a:lnTo>
                  <a:pt x="0" y="0"/>
                </a:lnTo>
                <a:lnTo>
                  <a:pt x="84" y="0"/>
                </a:lnTo>
                <a:lnTo>
                  <a:pt x="84" y="26"/>
                </a:lnTo>
                <a:lnTo>
                  <a:pt x="33" y="26"/>
                </a:lnTo>
                <a:lnTo>
                  <a:pt x="33" y="39"/>
                </a:lnTo>
                <a:lnTo>
                  <a:pt x="76" y="39"/>
                </a:lnTo>
                <a:lnTo>
                  <a:pt x="76" y="65"/>
                </a:lnTo>
                <a:lnTo>
                  <a:pt x="33" y="65"/>
                </a:lnTo>
                <a:lnTo>
                  <a:pt x="33" y="80"/>
                </a:lnTo>
                <a:lnTo>
                  <a:pt x="86" y="80"/>
                </a:lnTo>
                <a:lnTo>
                  <a:pt x="86" y="106"/>
                </a:lnTo>
                <a:lnTo>
                  <a:pt x="0" y="106"/>
                </a:lnTo>
                <a:close/>
              </a:path>
            </a:pathLst>
          </a:custGeom>
          <a:solidFill>
            <a:srgbClr val="FFFFFF"/>
          </a:solidFill>
          <a:ln w="9525">
            <a:noFill/>
            <a:round/>
            <a:headEnd/>
            <a:tailEnd/>
          </a:ln>
        </p:spPr>
        <p:txBody>
          <a:bodyPr/>
          <a:lstStyle/>
          <a:p>
            <a:endParaRPr lang="en-US"/>
          </a:p>
        </p:txBody>
      </p:sp>
      <p:sp>
        <p:nvSpPr>
          <p:cNvPr id="54370" name="Freeform 98"/>
          <p:cNvSpPr>
            <a:spLocks/>
          </p:cNvSpPr>
          <p:nvPr/>
        </p:nvSpPr>
        <p:spPr bwMode="auto">
          <a:xfrm>
            <a:off x="1922463" y="3238500"/>
            <a:ext cx="146050" cy="180975"/>
          </a:xfrm>
          <a:custGeom>
            <a:avLst/>
            <a:gdLst/>
            <a:ahLst/>
            <a:cxnLst>
              <a:cxn ang="0">
                <a:pos x="0" y="0"/>
              </a:cxn>
              <a:cxn ang="0">
                <a:pos x="96" y="0"/>
              </a:cxn>
              <a:cxn ang="0">
                <a:pos x="96" y="28"/>
              </a:cxn>
              <a:cxn ang="0">
                <a:pos x="65" y="28"/>
              </a:cxn>
              <a:cxn ang="0">
                <a:pos x="65" y="106"/>
              </a:cxn>
              <a:cxn ang="0">
                <a:pos x="30" y="106"/>
              </a:cxn>
              <a:cxn ang="0">
                <a:pos x="30" y="28"/>
              </a:cxn>
              <a:cxn ang="0">
                <a:pos x="0" y="28"/>
              </a:cxn>
              <a:cxn ang="0">
                <a:pos x="0" y="0"/>
              </a:cxn>
            </a:cxnLst>
            <a:rect l="0" t="0" r="r" b="b"/>
            <a:pathLst>
              <a:path w="96" h="106">
                <a:moveTo>
                  <a:pt x="0" y="0"/>
                </a:moveTo>
                <a:lnTo>
                  <a:pt x="96" y="0"/>
                </a:lnTo>
                <a:lnTo>
                  <a:pt x="96" y="28"/>
                </a:lnTo>
                <a:lnTo>
                  <a:pt x="65" y="28"/>
                </a:lnTo>
                <a:lnTo>
                  <a:pt x="65" y="106"/>
                </a:lnTo>
                <a:lnTo>
                  <a:pt x="30" y="106"/>
                </a:lnTo>
                <a:lnTo>
                  <a:pt x="30" y="28"/>
                </a:lnTo>
                <a:lnTo>
                  <a:pt x="0" y="28"/>
                </a:lnTo>
                <a:lnTo>
                  <a:pt x="0" y="0"/>
                </a:lnTo>
                <a:close/>
              </a:path>
            </a:pathLst>
          </a:custGeom>
          <a:solidFill>
            <a:srgbClr val="FFFFFF"/>
          </a:solidFill>
          <a:ln w="9525">
            <a:noFill/>
            <a:round/>
            <a:headEnd/>
            <a:tailEnd/>
          </a:ln>
        </p:spPr>
        <p:txBody>
          <a:bodyPr/>
          <a:lstStyle/>
          <a:p>
            <a:endParaRPr lang="en-US"/>
          </a:p>
        </p:txBody>
      </p:sp>
      <p:sp>
        <p:nvSpPr>
          <p:cNvPr id="54371" name="Freeform 99"/>
          <p:cNvSpPr>
            <a:spLocks/>
          </p:cNvSpPr>
          <p:nvPr/>
        </p:nvSpPr>
        <p:spPr bwMode="auto">
          <a:xfrm>
            <a:off x="2089150" y="3238500"/>
            <a:ext cx="131763" cy="180975"/>
          </a:xfrm>
          <a:custGeom>
            <a:avLst/>
            <a:gdLst/>
            <a:ahLst/>
            <a:cxnLst>
              <a:cxn ang="0">
                <a:pos x="0" y="106"/>
              </a:cxn>
              <a:cxn ang="0">
                <a:pos x="0" y="0"/>
              </a:cxn>
              <a:cxn ang="0">
                <a:pos x="85" y="0"/>
              </a:cxn>
              <a:cxn ang="0">
                <a:pos x="85" y="26"/>
              </a:cxn>
              <a:cxn ang="0">
                <a:pos x="35" y="26"/>
              </a:cxn>
              <a:cxn ang="0">
                <a:pos x="35" y="39"/>
              </a:cxn>
              <a:cxn ang="0">
                <a:pos x="78" y="39"/>
              </a:cxn>
              <a:cxn ang="0">
                <a:pos x="78" y="65"/>
              </a:cxn>
              <a:cxn ang="0">
                <a:pos x="35" y="65"/>
              </a:cxn>
              <a:cxn ang="0">
                <a:pos x="35" y="80"/>
              </a:cxn>
              <a:cxn ang="0">
                <a:pos x="87" y="80"/>
              </a:cxn>
              <a:cxn ang="0">
                <a:pos x="87" y="106"/>
              </a:cxn>
              <a:cxn ang="0">
                <a:pos x="0" y="106"/>
              </a:cxn>
            </a:cxnLst>
            <a:rect l="0" t="0" r="r" b="b"/>
            <a:pathLst>
              <a:path w="87" h="106">
                <a:moveTo>
                  <a:pt x="0" y="106"/>
                </a:moveTo>
                <a:lnTo>
                  <a:pt x="0" y="0"/>
                </a:lnTo>
                <a:lnTo>
                  <a:pt x="85" y="0"/>
                </a:lnTo>
                <a:lnTo>
                  <a:pt x="85" y="26"/>
                </a:lnTo>
                <a:lnTo>
                  <a:pt x="35" y="26"/>
                </a:lnTo>
                <a:lnTo>
                  <a:pt x="35" y="39"/>
                </a:lnTo>
                <a:lnTo>
                  <a:pt x="78" y="39"/>
                </a:lnTo>
                <a:lnTo>
                  <a:pt x="78" y="65"/>
                </a:lnTo>
                <a:lnTo>
                  <a:pt x="35" y="65"/>
                </a:lnTo>
                <a:lnTo>
                  <a:pt x="35" y="80"/>
                </a:lnTo>
                <a:lnTo>
                  <a:pt x="87" y="80"/>
                </a:lnTo>
                <a:lnTo>
                  <a:pt x="87" y="106"/>
                </a:lnTo>
                <a:lnTo>
                  <a:pt x="0" y="106"/>
                </a:lnTo>
                <a:close/>
              </a:path>
            </a:pathLst>
          </a:custGeom>
          <a:solidFill>
            <a:srgbClr val="FFFFFF"/>
          </a:solidFill>
          <a:ln w="9525">
            <a:noFill/>
            <a:round/>
            <a:headEnd/>
            <a:tailEnd/>
          </a:ln>
        </p:spPr>
        <p:txBody>
          <a:bodyPr/>
          <a:lstStyle/>
          <a:p>
            <a:endParaRPr lang="en-US"/>
          </a:p>
        </p:txBody>
      </p:sp>
      <p:sp>
        <p:nvSpPr>
          <p:cNvPr id="54372" name="Freeform 100"/>
          <p:cNvSpPr>
            <a:spLocks noEditPoints="1"/>
          </p:cNvSpPr>
          <p:nvPr/>
        </p:nvSpPr>
        <p:spPr bwMode="auto">
          <a:xfrm>
            <a:off x="2244725" y="3238500"/>
            <a:ext cx="147638" cy="180975"/>
          </a:xfrm>
          <a:custGeom>
            <a:avLst/>
            <a:gdLst/>
            <a:ahLst/>
            <a:cxnLst>
              <a:cxn ang="0">
                <a:pos x="17" y="35"/>
              </a:cxn>
              <a:cxn ang="0">
                <a:pos x="17" y="54"/>
              </a:cxn>
              <a:cxn ang="0">
                <a:pos x="0" y="54"/>
              </a:cxn>
              <a:cxn ang="0">
                <a:pos x="0" y="0"/>
              </a:cxn>
              <a:cxn ang="0">
                <a:pos x="25" y="0"/>
              </a:cxn>
              <a:cxn ang="0">
                <a:pos x="48" y="16"/>
              </a:cxn>
              <a:cxn ang="0">
                <a:pos x="39" y="29"/>
              </a:cxn>
              <a:cxn ang="0">
                <a:pos x="48" y="43"/>
              </a:cxn>
              <a:cxn ang="0">
                <a:pos x="50" y="52"/>
              </a:cxn>
              <a:cxn ang="0">
                <a:pos x="50" y="54"/>
              </a:cxn>
              <a:cxn ang="0">
                <a:pos x="33" y="54"/>
              </a:cxn>
              <a:cxn ang="0">
                <a:pos x="32" y="44"/>
              </a:cxn>
              <a:cxn ang="0">
                <a:pos x="22" y="35"/>
              </a:cxn>
              <a:cxn ang="0">
                <a:pos x="17" y="35"/>
              </a:cxn>
              <a:cxn ang="0">
                <a:pos x="17" y="23"/>
              </a:cxn>
              <a:cxn ang="0">
                <a:pos x="24" y="23"/>
              </a:cxn>
              <a:cxn ang="0">
                <a:pos x="32" y="18"/>
              </a:cxn>
              <a:cxn ang="0">
                <a:pos x="25" y="13"/>
              </a:cxn>
              <a:cxn ang="0">
                <a:pos x="17" y="13"/>
              </a:cxn>
              <a:cxn ang="0">
                <a:pos x="17" y="23"/>
              </a:cxn>
            </a:cxnLst>
            <a:rect l="0" t="0" r="r" b="b"/>
            <a:pathLst>
              <a:path w="50" h="54">
                <a:moveTo>
                  <a:pt x="17" y="35"/>
                </a:moveTo>
                <a:cubicBezTo>
                  <a:pt x="17" y="54"/>
                  <a:pt x="17" y="54"/>
                  <a:pt x="17" y="54"/>
                </a:cubicBezTo>
                <a:cubicBezTo>
                  <a:pt x="0" y="54"/>
                  <a:pt x="0" y="54"/>
                  <a:pt x="0" y="54"/>
                </a:cubicBezTo>
                <a:cubicBezTo>
                  <a:pt x="0" y="0"/>
                  <a:pt x="0" y="0"/>
                  <a:pt x="0" y="0"/>
                </a:cubicBezTo>
                <a:cubicBezTo>
                  <a:pt x="25" y="0"/>
                  <a:pt x="25" y="0"/>
                  <a:pt x="25" y="0"/>
                </a:cubicBezTo>
                <a:cubicBezTo>
                  <a:pt x="43" y="0"/>
                  <a:pt x="48" y="5"/>
                  <a:pt x="48" y="16"/>
                </a:cubicBezTo>
                <a:cubicBezTo>
                  <a:pt x="48" y="22"/>
                  <a:pt x="46" y="27"/>
                  <a:pt x="39" y="29"/>
                </a:cubicBezTo>
                <a:cubicBezTo>
                  <a:pt x="45" y="31"/>
                  <a:pt x="48" y="32"/>
                  <a:pt x="48" y="43"/>
                </a:cubicBezTo>
                <a:cubicBezTo>
                  <a:pt x="48" y="50"/>
                  <a:pt x="48" y="52"/>
                  <a:pt x="50" y="52"/>
                </a:cubicBezTo>
                <a:cubicBezTo>
                  <a:pt x="50" y="54"/>
                  <a:pt x="50" y="54"/>
                  <a:pt x="50" y="54"/>
                </a:cubicBezTo>
                <a:cubicBezTo>
                  <a:pt x="33" y="54"/>
                  <a:pt x="33" y="54"/>
                  <a:pt x="33" y="54"/>
                </a:cubicBezTo>
                <a:cubicBezTo>
                  <a:pt x="32" y="52"/>
                  <a:pt x="32" y="49"/>
                  <a:pt x="32" y="44"/>
                </a:cubicBezTo>
                <a:cubicBezTo>
                  <a:pt x="32" y="37"/>
                  <a:pt x="31" y="35"/>
                  <a:pt x="22" y="35"/>
                </a:cubicBezTo>
                <a:lnTo>
                  <a:pt x="17" y="35"/>
                </a:lnTo>
                <a:close/>
                <a:moveTo>
                  <a:pt x="17" y="23"/>
                </a:moveTo>
                <a:cubicBezTo>
                  <a:pt x="24" y="23"/>
                  <a:pt x="24" y="23"/>
                  <a:pt x="24" y="23"/>
                </a:cubicBezTo>
                <a:cubicBezTo>
                  <a:pt x="29" y="23"/>
                  <a:pt x="32" y="22"/>
                  <a:pt x="32" y="18"/>
                </a:cubicBezTo>
                <a:cubicBezTo>
                  <a:pt x="32" y="15"/>
                  <a:pt x="29" y="13"/>
                  <a:pt x="25" y="13"/>
                </a:cubicBezTo>
                <a:cubicBezTo>
                  <a:pt x="17" y="13"/>
                  <a:pt x="17" y="13"/>
                  <a:pt x="17" y="13"/>
                </a:cubicBezTo>
                <a:lnTo>
                  <a:pt x="17" y="23"/>
                </a:lnTo>
                <a:close/>
              </a:path>
            </a:pathLst>
          </a:custGeom>
          <a:solidFill>
            <a:srgbClr val="FFFFFF"/>
          </a:solidFill>
          <a:ln w="9525">
            <a:noFill/>
            <a:round/>
            <a:headEnd/>
            <a:tailEnd/>
          </a:ln>
        </p:spPr>
        <p:txBody>
          <a:bodyPr/>
          <a:lstStyle/>
          <a:p>
            <a:endParaRPr lang="en-US"/>
          </a:p>
        </p:txBody>
      </p:sp>
      <p:sp>
        <p:nvSpPr>
          <p:cNvPr id="54373" name="Freeform 101"/>
          <p:cNvSpPr>
            <a:spLocks/>
          </p:cNvSpPr>
          <p:nvPr/>
        </p:nvSpPr>
        <p:spPr bwMode="auto">
          <a:xfrm>
            <a:off x="2406650" y="3235325"/>
            <a:ext cx="146050" cy="185738"/>
          </a:xfrm>
          <a:custGeom>
            <a:avLst/>
            <a:gdLst/>
            <a:ahLst/>
            <a:cxnLst>
              <a:cxn ang="0">
                <a:pos x="31" y="17"/>
              </a:cxn>
              <a:cxn ang="0">
                <a:pos x="28" y="13"/>
              </a:cxn>
              <a:cxn ang="0">
                <a:pos x="23" y="12"/>
              </a:cxn>
              <a:cxn ang="0">
                <a:pos x="18" y="15"/>
              </a:cxn>
              <a:cxn ang="0">
                <a:pos x="49" y="38"/>
              </a:cxn>
              <a:cxn ang="0">
                <a:pos x="24" y="56"/>
              </a:cxn>
              <a:cxn ang="0">
                <a:pos x="0" y="38"/>
              </a:cxn>
              <a:cxn ang="0">
                <a:pos x="17" y="38"/>
              </a:cxn>
              <a:cxn ang="0">
                <a:pos x="20" y="42"/>
              </a:cxn>
              <a:cxn ang="0">
                <a:pos x="25" y="44"/>
              </a:cxn>
              <a:cxn ang="0">
                <a:pos x="32" y="40"/>
              </a:cxn>
              <a:cxn ang="0">
                <a:pos x="1" y="17"/>
              </a:cxn>
              <a:cxn ang="0">
                <a:pos x="24" y="0"/>
              </a:cxn>
              <a:cxn ang="0">
                <a:pos x="47" y="17"/>
              </a:cxn>
              <a:cxn ang="0">
                <a:pos x="31" y="17"/>
              </a:cxn>
            </a:cxnLst>
            <a:rect l="0" t="0" r="r" b="b"/>
            <a:pathLst>
              <a:path w="49" h="56">
                <a:moveTo>
                  <a:pt x="31" y="17"/>
                </a:moveTo>
                <a:cubicBezTo>
                  <a:pt x="30" y="15"/>
                  <a:pt x="29" y="14"/>
                  <a:pt x="28" y="13"/>
                </a:cubicBezTo>
                <a:cubicBezTo>
                  <a:pt x="27" y="13"/>
                  <a:pt x="25" y="12"/>
                  <a:pt x="23" y="12"/>
                </a:cubicBezTo>
                <a:cubicBezTo>
                  <a:pt x="20" y="12"/>
                  <a:pt x="18" y="13"/>
                  <a:pt x="18" y="15"/>
                </a:cubicBezTo>
                <a:cubicBezTo>
                  <a:pt x="18" y="23"/>
                  <a:pt x="49" y="18"/>
                  <a:pt x="49" y="38"/>
                </a:cubicBezTo>
                <a:cubicBezTo>
                  <a:pt x="49" y="50"/>
                  <a:pt x="38" y="56"/>
                  <a:pt x="24" y="56"/>
                </a:cubicBezTo>
                <a:cubicBezTo>
                  <a:pt x="10" y="56"/>
                  <a:pt x="0" y="48"/>
                  <a:pt x="0" y="38"/>
                </a:cubicBezTo>
                <a:cubicBezTo>
                  <a:pt x="17" y="38"/>
                  <a:pt x="17" y="38"/>
                  <a:pt x="17" y="38"/>
                </a:cubicBezTo>
                <a:cubicBezTo>
                  <a:pt x="17" y="40"/>
                  <a:pt x="18" y="42"/>
                  <a:pt x="20" y="42"/>
                </a:cubicBezTo>
                <a:cubicBezTo>
                  <a:pt x="21" y="43"/>
                  <a:pt x="23" y="44"/>
                  <a:pt x="25" y="44"/>
                </a:cubicBezTo>
                <a:cubicBezTo>
                  <a:pt x="29" y="44"/>
                  <a:pt x="32" y="42"/>
                  <a:pt x="32" y="40"/>
                </a:cubicBezTo>
                <a:cubicBezTo>
                  <a:pt x="32" y="32"/>
                  <a:pt x="1" y="37"/>
                  <a:pt x="1" y="17"/>
                </a:cubicBezTo>
                <a:cubicBezTo>
                  <a:pt x="1" y="6"/>
                  <a:pt x="11" y="0"/>
                  <a:pt x="24" y="0"/>
                </a:cubicBezTo>
                <a:cubicBezTo>
                  <a:pt x="39" y="0"/>
                  <a:pt x="46" y="8"/>
                  <a:pt x="47" y="17"/>
                </a:cubicBezTo>
                <a:lnTo>
                  <a:pt x="31" y="17"/>
                </a:lnTo>
                <a:close/>
              </a:path>
            </a:pathLst>
          </a:custGeom>
          <a:solidFill>
            <a:srgbClr val="FFFFFF"/>
          </a:solidFill>
          <a:ln w="9525">
            <a:noFill/>
            <a:round/>
            <a:headEnd/>
            <a:tailEnd/>
          </a:ln>
        </p:spPr>
        <p:txBody>
          <a:bodyPr/>
          <a:lstStyle/>
          <a:p>
            <a:endParaRPr lang="en-US"/>
          </a:p>
        </p:txBody>
      </p:sp>
      <p:sp>
        <p:nvSpPr>
          <p:cNvPr id="54374" name="Freeform 102"/>
          <p:cNvSpPr>
            <a:spLocks/>
          </p:cNvSpPr>
          <p:nvPr/>
        </p:nvSpPr>
        <p:spPr bwMode="auto">
          <a:xfrm>
            <a:off x="2617788" y="1655763"/>
            <a:ext cx="414337" cy="3243262"/>
          </a:xfrm>
          <a:custGeom>
            <a:avLst/>
            <a:gdLst/>
            <a:ahLst/>
            <a:cxnLst>
              <a:cxn ang="0">
                <a:pos x="141" y="0"/>
              </a:cxn>
              <a:cxn ang="0">
                <a:pos x="81" y="119"/>
              </a:cxn>
              <a:cxn ang="0">
                <a:pos x="81" y="300"/>
              </a:cxn>
              <a:cxn ang="0">
                <a:pos x="0" y="487"/>
              </a:cxn>
              <a:cxn ang="0">
                <a:pos x="81" y="679"/>
              </a:cxn>
              <a:cxn ang="0">
                <a:pos x="81" y="860"/>
              </a:cxn>
              <a:cxn ang="0">
                <a:pos x="141" y="979"/>
              </a:cxn>
            </a:cxnLst>
            <a:rect l="0" t="0" r="r" b="b"/>
            <a:pathLst>
              <a:path w="141" h="979">
                <a:moveTo>
                  <a:pt x="141" y="0"/>
                </a:moveTo>
                <a:cubicBezTo>
                  <a:pt x="93" y="0"/>
                  <a:pt x="81" y="31"/>
                  <a:pt x="81" y="119"/>
                </a:cubicBezTo>
                <a:cubicBezTo>
                  <a:pt x="81" y="300"/>
                  <a:pt x="81" y="300"/>
                  <a:pt x="81" y="300"/>
                </a:cubicBezTo>
                <a:cubicBezTo>
                  <a:pt x="81" y="453"/>
                  <a:pt x="15" y="479"/>
                  <a:pt x="0" y="487"/>
                </a:cubicBezTo>
                <a:cubicBezTo>
                  <a:pt x="15" y="501"/>
                  <a:pt x="81" y="526"/>
                  <a:pt x="81" y="679"/>
                </a:cubicBezTo>
                <a:cubicBezTo>
                  <a:pt x="81" y="860"/>
                  <a:pt x="81" y="860"/>
                  <a:pt x="81" y="860"/>
                </a:cubicBezTo>
                <a:cubicBezTo>
                  <a:pt x="81" y="948"/>
                  <a:pt x="93" y="979"/>
                  <a:pt x="141" y="979"/>
                </a:cubicBezTo>
              </a:path>
            </a:pathLst>
          </a:custGeom>
          <a:noFill/>
          <a:ln w="28575" cap="flat" cmpd="sng">
            <a:solidFill>
              <a:srgbClr val="FFFFFF"/>
            </a:solidFill>
            <a:prstDash val="solid"/>
            <a:miter lim="800000"/>
            <a:headEnd/>
            <a:tailEnd/>
          </a:ln>
        </p:spPr>
        <p:txBody>
          <a:bodyPr/>
          <a:lstStyle/>
          <a:p>
            <a:endParaRPr lang="en-US"/>
          </a:p>
        </p:txBody>
      </p:sp>
      <p:sp>
        <p:nvSpPr>
          <p:cNvPr id="54375" name="Freeform 103"/>
          <p:cNvSpPr>
            <a:spLocks/>
          </p:cNvSpPr>
          <p:nvPr/>
        </p:nvSpPr>
        <p:spPr bwMode="auto">
          <a:xfrm>
            <a:off x="1587500" y="2968625"/>
            <a:ext cx="149225" cy="184150"/>
          </a:xfrm>
          <a:custGeom>
            <a:avLst/>
            <a:gdLst/>
            <a:ahLst/>
            <a:cxnLst>
              <a:cxn ang="0">
                <a:pos x="0" y="0"/>
              </a:cxn>
              <a:cxn ang="0">
                <a:pos x="99" y="0"/>
              </a:cxn>
              <a:cxn ang="0">
                <a:pos x="99" y="29"/>
              </a:cxn>
              <a:cxn ang="0">
                <a:pos x="68" y="29"/>
              </a:cxn>
              <a:cxn ang="0">
                <a:pos x="68" y="109"/>
              </a:cxn>
              <a:cxn ang="0">
                <a:pos x="31" y="109"/>
              </a:cxn>
              <a:cxn ang="0">
                <a:pos x="31" y="29"/>
              </a:cxn>
              <a:cxn ang="0">
                <a:pos x="0" y="29"/>
              </a:cxn>
              <a:cxn ang="0">
                <a:pos x="0" y="0"/>
              </a:cxn>
            </a:cxnLst>
            <a:rect l="0" t="0" r="r" b="b"/>
            <a:pathLst>
              <a:path w="99" h="109">
                <a:moveTo>
                  <a:pt x="0" y="0"/>
                </a:moveTo>
                <a:lnTo>
                  <a:pt x="99" y="0"/>
                </a:lnTo>
                <a:lnTo>
                  <a:pt x="99" y="29"/>
                </a:lnTo>
                <a:lnTo>
                  <a:pt x="68" y="29"/>
                </a:lnTo>
                <a:lnTo>
                  <a:pt x="68" y="109"/>
                </a:lnTo>
                <a:lnTo>
                  <a:pt x="31" y="109"/>
                </a:lnTo>
                <a:lnTo>
                  <a:pt x="31" y="29"/>
                </a:lnTo>
                <a:lnTo>
                  <a:pt x="0" y="29"/>
                </a:lnTo>
                <a:lnTo>
                  <a:pt x="0" y="0"/>
                </a:lnTo>
                <a:close/>
              </a:path>
            </a:pathLst>
          </a:custGeom>
          <a:solidFill>
            <a:srgbClr val="FFFFFF"/>
          </a:solidFill>
          <a:ln w="9525">
            <a:noFill/>
            <a:round/>
            <a:headEnd/>
            <a:tailEnd/>
          </a:ln>
        </p:spPr>
        <p:txBody>
          <a:bodyPr/>
          <a:lstStyle/>
          <a:p>
            <a:endParaRPr lang="en-US"/>
          </a:p>
        </p:txBody>
      </p:sp>
      <p:sp>
        <p:nvSpPr>
          <p:cNvPr id="54376" name="Freeform 104"/>
          <p:cNvSpPr>
            <a:spLocks noEditPoints="1"/>
          </p:cNvSpPr>
          <p:nvPr/>
        </p:nvSpPr>
        <p:spPr bwMode="auto">
          <a:xfrm>
            <a:off x="1752600" y="2965450"/>
            <a:ext cx="169863" cy="192088"/>
          </a:xfrm>
          <a:custGeom>
            <a:avLst/>
            <a:gdLst/>
            <a:ahLst/>
            <a:cxnLst>
              <a:cxn ang="0">
                <a:pos x="58" y="29"/>
              </a:cxn>
              <a:cxn ang="0">
                <a:pos x="29" y="58"/>
              </a:cxn>
              <a:cxn ang="0">
                <a:pos x="0" y="29"/>
              </a:cxn>
              <a:cxn ang="0">
                <a:pos x="29" y="0"/>
              </a:cxn>
              <a:cxn ang="0">
                <a:pos x="58" y="29"/>
              </a:cxn>
              <a:cxn ang="0">
                <a:pos x="18" y="29"/>
              </a:cxn>
              <a:cxn ang="0">
                <a:pos x="29" y="45"/>
              </a:cxn>
              <a:cxn ang="0">
                <a:pos x="40" y="29"/>
              </a:cxn>
              <a:cxn ang="0">
                <a:pos x="29" y="13"/>
              </a:cxn>
              <a:cxn ang="0">
                <a:pos x="18" y="29"/>
              </a:cxn>
            </a:cxnLst>
            <a:rect l="0" t="0" r="r" b="b"/>
            <a:pathLst>
              <a:path w="58" h="58">
                <a:moveTo>
                  <a:pt x="58" y="29"/>
                </a:moveTo>
                <a:cubicBezTo>
                  <a:pt x="58" y="48"/>
                  <a:pt x="46" y="58"/>
                  <a:pt x="29" y="58"/>
                </a:cubicBezTo>
                <a:cubicBezTo>
                  <a:pt x="12" y="58"/>
                  <a:pt x="0" y="47"/>
                  <a:pt x="0" y="29"/>
                </a:cubicBezTo>
                <a:cubicBezTo>
                  <a:pt x="0" y="11"/>
                  <a:pt x="12" y="0"/>
                  <a:pt x="29" y="0"/>
                </a:cubicBezTo>
                <a:cubicBezTo>
                  <a:pt x="49" y="0"/>
                  <a:pt x="58" y="14"/>
                  <a:pt x="58" y="29"/>
                </a:cubicBezTo>
                <a:close/>
                <a:moveTo>
                  <a:pt x="18" y="29"/>
                </a:moveTo>
                <a:cubicBezTo>
                  <a:pt x="18" y="36"/>
                  <a:pt x="20" y="45"/>
                  <a:pt x="29" y="45"/>
                </a:cubicBezTo>
                <a:cubicBezTo>
                  <a:pt x="37" y="45"/>
                  <a:pt x="40" y="38"/>
                  <a:pt x="40" y="29"/>
                </a:cubicBezTo>
                <a:cubicBezTo>
                  <a:pt x="40" y="21"/>
                  <a:pt x="37" y="13"/>
                  <a:pt x="29" y="13"/>
                </a:cubicBezTo>
                <a:cubicBezTo>
                  <a:pt x="21" y="13"/>
                  <a:pt x="18" y="22"/>
                  <a:pt x="18" y="29"/>
                </a:cubicBezTo>
                <a:close/>
              </a:path>
            </a:pathLst>
          </a:custGeom>
          <a:solidFill>
            <a:srgbClr val="FFFFFF"/>
          </a:solidFill>
          <a:ln w="9525">
            <a:noFill/>
            <a:round/>
            <a:headEnd/>
            <a:tailEnd/>
          </a:ln>
        </p:spPr>
        <p:txBody>
          <a:bodyPr/>
          <a:lstStyle/>
          <a:p>
            <a:endParaRPr lang="en-US"/>
          </a:p>
        </p:txBody>
      </p:sp>
      <p:sp>
        <p:nvSpPr>
          <p:cNvPr id="54377" name="Freeform 105"/>
          <p:cNvSpPr>
            <a:spLocks noEditPoints="1"/>
          </p:cNvSpPr>
          <p:nvPr/>
        </p:nvSpPr>
        <p:spPr bwMode="auto">
          <a:xfrm>
            <a:off x="1947863" y="2968625"/>
            <a:ext cx="146050" cy="184150"/>
          </a:xfrm>
          <a:custGeom>
            <a:avLst/>
            <a:gdLst/>
            <a:ahLst/>
            <a:cxnLst>
              <a:cxn ang="0">
                <a:pos x="0" y="56"/>
              </a:cxn>
              <a:cxn ang="0">
                <a:pos x="0" y="0"/>
              </a:cxn>
              <a:cxn ang="0">
                <a:pos x="26" y="0"/>
              </a:cxn>
              <a:cxn ang="0">
                <a:pos x="50" y="19"/>
              </a:cxn>
              <a:cxn ang="0">
                <a:pos x="27" y="38"/>
              </a:cxn>
              <a:cxn ang="0">
                <a:pos x="18" y="38"/>
              </a:cxn>
              <a:cxn ang="0">
                <a:pos x="18" y="56"/>
              </a:cxn>
              <a:cxn ang="0">
                <a:pos x="0" y="56"/>
              </a:cxn>
              <a:cxn ang="0">
                <a:pos x="25" y="26"/>
              </a:cxn>
              <a:cxn ang="0">
                <a:pos x="32" y="19"/>
              </a:cxn>
              <a:cxn ang="0">
                <a:pos x="23" y="13"/>
              </a:cxn>
              <a:cxn ang="0">
                <a:pos x="18" y="13"/>
              </a:cxn>
              <a:cxn ang="0">
                <a:pos x="18" y="26"/>
              </a:cxn>
              <a:cxn ang="0">
                <a:pos x="25" y="26"/>
              </a:cxn>
            </a:cxnLst>
            <a:rect l="0" t="0" r="r" b="b"/>
            <a:pathLst>
              <a:path w="50" h="56">
                <a:moveTo>
                  <a:pt x="0" y="56"/>
                </a:moveTo>
                <a:cubicBezTo>
                  <a:pt x="0" y="0"/>
                  <a:pt x="0" y="0"/>
                  <a:pt x="0" y="0"/>
                </a:cubicBezTo>
                <a:cubicBezTo>
                  <a:pt x="26" y="0"/>
                  <a:pt x="26" y="0"/>
                  <a:pt x="26" y="0"/>
                </a:cubicBezTo>
                <a:cubicBezTo>
                  <a:pt x="42" y="0"/>
                  <a:pt x="50" y="8"/>
                  <a:pt x="50" y="19"/>
                </a:cubicBezTo>
                <a:cubicBezTo>
                  <a:pt x="50" y="31"/>
                  <a:pt x="43" y="38"/>
                  <a:pt x="27" y="38"/>
                </a:cubicBezTo>
                <a:cubicBezTo>
                  <a:pt x="18" y="38"/>
                  <a:pt x="18" y="38"/>
                  <a:pt x="18" y="38"/>
                </a:cubicBezTo>
                <a:cubicBezTo>
                  <a:pt x="18" y="56"/>
                  <a:pt x="18" y="56"/>
                  <a:pt x="18" y="56"/>
                </a:cubicBezTo>
                <a:lnTo>
                  <a:pt x="0" y="56"/>
                </a:lnTo>
                <a:close/>
                <a:moveTo>
                  <a:pt x="25" y="26"/>
                </a:moveTo>
                <a:cubicBezTo>
                  <a:pt x="29" y="26"/>
                  <a:pt x="32" y="24"/>
                  <a:pt x="32" y="19"/>
                </a:cubicBezTo>
                <a:cubicBezTo>
                  <a:pt x="32" y="14"/>
                  <a:pt x="27" y="13"/>
                  <a:pt x="23" y="13"/>
                </a:cubicBezTo>
                <a:cubicBezTo>
                  <a:pt x="18" y="13"/>
                  <a:pt x="18" y="13"/>
                  <a:pt x="18" y="13"/>
                </a:cubicBezTo>
                <a:cubicBezTo>
                  <a:pt x="18" y="26"/>
                  <a:pt x="18" y="26"/>
                  <a:pt x="18" y="26"/>
                </a:cubicBezTo>
                <a:lnTo>
                  <a:pt x="25" y="26"/>
                </a:lnTo>
                <a:close/>
              </a:path>
            </a:pathLst>
          </a:custGeom>
          <a:solidFill>
            <a:srgbClr val="FFFFFF"/>
          </a:solidFill>
          <a:ln w="9525">
            <a:noFill/>
            <a:round/>
            <a:headEnd/>
            <a:tailEnd/>
          </a:ln>
        </p:spPr>
        <p:txBody>
          <a:bodyPr/>
          <a:lstStyle/>
          <a:p>
            <a:endParaRPr lang="en-US"/>
          </a:p>
        </p:txBody>
      </p:sp>
      <p:grpSp>
        <p:nvGrpSpPr>
          <p:cNvPr id="3" name="Group 106"/>
          <p:cNvGrpSpPr>
            <a:grpSpLocks/>
          </p:cNvGrpSpPr>
          <p:nvPr/>
        </p:nvGrpSpPr>
        <p:grpSpPr bwMode="auto">
          <a:xfrm>
            <a:off x="3444875" y="5324475"/>
            <a:ext cx="4359275" cy="241300"/>
            <a:chOff x="2279" y="3130"/>
            <a:chExt cx="2883" cy="142"/>
          </a:xfrm>
        </p:grpSpPr>
        <p:sp>
          <p:nvSpPr>
            <p:cNvPr id="54379" name="Freeform 107"/>
            <p:cNvSpPr>
              <a:spLocks/>
            </p:cNvSpPr>
            <p:nvPr/>
          </p:nvSpPr>
          <p:spPr bwMode="auto">
            <a:xfrm>
              <a:off x="3882" y="3143"/>
              <a:ext cx="82" cy="103"/>
            </a:xfrm>
            <a:custGeom>
              <a:avLst/>
              <a:gdLst/>
              <a:ahLst/>
              <a:cxnLst>
                <a:cxn ang="0">
                  <a:pos x="0" y="103"/>
                </a:cxn>
                <a:cxn ang="0">
                  <a:pos x="0" y="0"/>
                </a:cxn>
                <a:cxn ang="0">
                  <a:pos x="35" y="0"/>
                </a:cxn>
                <a:cxn ang="0">
                  <a:pos x="35" y="78"/>
                </a:cxn>
                <a:cxn ang="0">
                  <a:pos x="82" y="78"/>
                </a:cxn>
                <a:cxn ang="0">
                  <a:pos x="82" y="103"/>
                </a:cxn>
                <a:cxn ang="0">
                  <a:pos x="0" y="103"/>
                </a:cxn>
              </a:cxnLst>
              <a:rect l="0" t="0" r="r" b="b"/>
              <a:pathLst>
                <a:path w="82" h="103">
                  <a:moveTo>
                    <a:pt x="0" y="103"/>
                  </a:moveTo>
                  <a:lnTo>
                    <a:pt x="0" y="0"/>
                  </a:lnTo>
                  <a:lnTo>
                    <a:pt x="35" y="0"/>
                  </a:lnTo>
                  <a:lnTo>
                    <a:pt x="35" y="78"/>
                  </a:lnTo>
                  <a:lnTo>
                    <a:pt x="82" y="78"/>
                  </a:lnTo>
                  <a:lnTo>
                    <a:pt x="82" y="103"/>
                  </a:lnTo>
                  <a:lnTo>
                    <a:pt x="0" y="103"/>
                  </a:lnTo>
                  <a:close/>
                </a:path>
              </a:pathLst>
            </a:custGeom>
            <a:solidFill>
              <a:srgbClr val="FFFFFF"/>
            </a:solidFill>
            <a:ln w="9525">
              <a:noFill/>
              <a:round/>
              <a:headEnd/>
              <a:tailEnd/>
            </a:ln>
          </p:spPr>
          <p:txBody>
            <a:bodyPr/>
            <a:lstStyle/>
            <a:p>
              <a:endParaRPr lang="en-US"/>
            </a:p>
          </p:txBody>
        </p:sp>
        <p:sp>
          <p:nvSpPr>
            <p:cNvPr id="54380" name="Freeform 108"/>
            <p:cNvSpPr>
              <a:spLocks noEditPoints="1"/>
            </p:cNvSpPr>
            <p:nvPr/>
          </p:nvSpPr>
          <p:spPr bwMode="auto">
            <a:xfrm>
              <a:off x="3972" y="3169"/>
              <a:ext cx="88" cy="79"/>
            </a:xfrm>
            <a:custGeom>
              <a:avLst/>
              <a:gdLst/>
              <a:ahLst/>
              <a:cxnLst>
                <a:cxn ang="0">
                  <a:pos x="15" y="24"/>
                </a:cxn>
                <a:cxn ang="0">
                  <a:pos x="23" y="31"/>
                </a:cxn>
                <a:cxn ang="0">
                  <a:pos x="29" y="28"/>
                </a:cxn>
                <a:cxn ang="0">
                  <a:pos x="44" y="28"/>
                </a:cxn>
                <a:cxn ang="0">
                  <a:pos x="22" y="41"/>
                </a:cxn>
                <a:cxn ang="0">
                  <a:pos x="0" y="21"/>
                </a:cxn>
                <a:cxn ang="0">
                  <a:pos x="22" y="0"/>
                </a:cxn>
                <a:cxn ang="0">
                  <a:pos x="45" y="24"/>
                </a:cxn>
                <a:cxn ang="0">
                  <a:pos x="15" y="24"/>
                </a:cxn>
                <a:cxn ang="0">
                  <a:pos x="29" y="16"/>
                </a:cxn>
                <a:cxn ang="0">
                  <a:pos x="23" y="9"/>
                </a:cxn>
                <a:cxn ang="0">
                  <a:pos x="15" y="16"/>
                </a:cxn>
                <a:cxn ang="0">
                  <a:pos x="29" y="16"/>
                </a:cxn>
              </a:cxnLst>
              <a:rect l="0" t="0" r="r" b="b"/>
              <a:pathLst>
                <a:path w="45" h="41">
                  <a:moveTo>
                    <a:pt x="15" y="24"/>
                  </a:moveTo>
                  <a:cubicBezTo>
                    <a:pt x="15" y="28"/>
                    <a:pt x="19" y="31"/>
                    <a:pt x="23" y="31"/>
                  </a:cubicBezTo>
                  <a:cubicBezTo>
                    <a:pt x="26" y="31"/>
                    <a:pt x="28" y="30"/>
                    <a:pt x="29" y="28"/>
                  </a:cubicBezTo>
                  <a:cubicBezTo>
                    <a:pt x="44" y="28"/>
                    <a:pt x="44" y="28"/>
                    <a:pt x="44" y="28"/>
                  </a:cubicBezTo>
                  <a:cubicBezTo>
                    <a:pt x="41" y="38"/>
                    <a:pt x="31" y="41"/>
                    <a:pt x="22" y="41"/>
                  </a:cubicBezTo>
                  <a:cubicBezTo>
                    <a:pt x="10" y="41"/>
                    <a:pt x="0" y="34"/>
                    <a:pt x="0" y="21"/>
                  </a:cubicBezTo>
                  <a:cubicBezTo>
                    <a:pt x="0" y="8"/>
                    <a:pt x="10" y="0"/>
                    <a:pt x="22" y="0"/>
                  </a:cubicBezTo>
                  <a:cubicBezTo>
                    <a:pt x="36" y="0"/>
                    <a:pt x="45" y="10"/>
                    <a:pt x="45" y="24"/>
                  </a:cubicBezTo>
                  <a:lnTo>
                    <a:pt x="15" y="24"/>
                  </a:lnTo>
                  <a:close/>
                  <a:moveTo>
                    <a:pt x="29" y="16"/>
                  </a:moveTo>
                  <a:cubicBezTo>
                    <a:pt x="29" y="12"/>
                    <a:pt x="26" y="9"/>
                    <a:pt x="23" y="9"/>
                  </a:cubicBezTo>
                  <a:cubicBezTo>
                    <a:pt x="18" y="9"/>
                    <a:pt x="15" y="12"/>
                    <a:pt x="15" y="16"/>
                  </a:cubicBezTo>
                  <a:lnTo>
                    <a:pt x="29" y="16"/>
                  </a:lnTo>
                  <a:close/>
                </a:path>
              </a:pathLst>
            </a:custGeom>
            <a:solidFill>
              <a:srgbClr val="FFFFFF"/>
            </a:solidFill>
            <a:ln w="9525">
              <a:noFill/>
              <a:round/>
              <a:headEnd/>
              <a:tailEnd/>
            </a:ln>
          </p:spPr>
          <p:txBody>
            <a:bodyPr/>
            <a:lstStyle/>
            <a:p>
              <a:endParaRPr lang="en-US"/>
            </a:p>
          </p:txBody>
        </p:sp>
        <p:sp>
          <p:nvSpPr>
            <p:cNvPr id="54381" name="Freeform 109"/>
            <p:cNvSpPr>
              <a:spLocks/>
            </p:cNvSpPr>
            <p:nvPr/>
          </p:nvSpPr>
          <p:spPr bwMode="auto">
            <a:xfrm>
              <a:off x="4069" y="3169"/>
              <a:ext cx="78" cy="79"/>
            </a:xfrm>
            <a:custGeom>
              <a:avLst/>
              <a:gdLst/>
              <a:ahLst/>
              <a:cxnLst>
                <a:cxn ang="0">
                  <a:pos x="14" y="28"/>
                </a:cxn>
                <a:cxn ang="0">
                  <a:pos x="16" y="31"/>
                </a:cxn>
                <a:cxn ang="0">
                  <a:pos x="20" y="32"/>
                </a:cxn>
                <a:cxn ang="0">
                  <a:pos x="24" y="29"/>
                </a:cxn>
                <a:cxn ang="0">
                  <a:pos x="1" y="13"/>
                </a:cxn>
                <a:cxn ang="0">
                  <a:pos x="19" y="0"/>
                </a:cxn>
                <a:cxn ang="0">
                  <a:pos x="38" y="12"/>
                </a:cxn>
                <a:cxn ang="0">
                  <a:pos x="24" y="12"/>
                </a:cxn>
                <a:cxn ang="0">
                  <a:pos x="23" y="9"/>
                </a:cxn>
                <a:cxn ang="0">
                  <a:pos x="20" y="8"/>
                </a:cxn>
                <a:cxn ang="0">
                  <a:pos x="15" y="11"/>
                </a:cxn>
                <a:cxn ang="0">
                  <a:pos x="40" y="27"/>
                </a:cxn>
                <a:cxn ang="0">
                  <a:pos x="19" y="41"/>
                </a:cxn>
                <a:cxn ang="0">
                  <a:pos x="0" y="28"/>
                </a:cxn>
                <a:cxn ang="0">
                  <a:pos x="14" y="28"/>
                </a:cxn>
              </a:cxnLst>
              <a:rect l="0" t="0" r="r" b="b"/>
              <a:pathLst>
                <a:path w="40" h="41">
                  <a:moveTo>
                    <a:pt x="14" y="28"/>
                  </a:moveTo>
                  <a:cubicBezTo>
                    <a:pt x="14" y="29"/>
                    <a:pt x="15" y="30"/>
                    <a:pt x="16" y="31"/>
                  </a:cubicBezTo>
                  <a:cubicBezTo>
                    <a:pt x="17" y="32"/>
                    <a:pt x="18" y="32"/>
                    <a:pt x="20" y="32"/>
                  </a:cubicBezTo>
                  <a:cubicBezTo>
                    <a:pt x="22" y="32"/>
                    <a:pt x="24" y="32"/>
                    <a:pt x="24" y="29"/>
                  </a:cubicBezTo>
                  <a:cubicBezTo>
                    <a:pt x="24" y="23"/>
                    <a:pt x="1" y="28"/>
                    <a:pt x="1" y="13"/>
                  </a:cubicBezTo>
                  <a:cubicBezTo>
                    <a:pt x="1" y="3"/>
                    <a:pt x="11" y="0"/>
                    <a:pt x="19" y="0"/>
                  </a:cubicBezTo>
                  <a:cubicBezTo>
                    <a:pt x="27" y="0"/>
                    <a:pt x="37" y="2"/>
                    <a:pt x="38" y="12"/>
                  </a:cubicBezTo>
                  <a:cubicBezTo>
                    <a:pt x="24" y="12"/>
                    <a:pt x="24" y="12"/>
                    <a:pt x="24" y="12"/>
                  </a:cubicBezTo>
                  <a:cubicBezTo>
                    <a:pt x="24" y="11"/>
                    <a:pt x="24" y="10"/>
                    <a:pt x="23" y="9"/>
                  </a:cubicBezTo>
                  <a:cubicBezTo>
                    <a:pt x="22" y="9"/>
                    <a:pt x="21" y="8"/>
                    <a:pt x="20" y="8"/>
                  </a:cubicBezTo>
                  <a:cubicBezTo>
                    <a:pt x="17" y="8"/>
                    <a:pt x="15" y="9"/>
                    <a:pt x="15" y="11"/>
                  </a:cubicBezTo>
                  <a:cubicBezTo>
                    <a:pt x="15" y="16"/>
                    <a:pt x="40" y="13"/>
                    <a:pt x="40" y="27"/>
                  </a:cubicBezTo>
                  <a:cubicBezTo>
                    <a:pt x="40" y="35"/>
                    <a:pt x="33" y="41"/>
                    <a:pt x="19" y="41"/>
                  </a:cubicBezTo>
                  <a:cubicBezTo>
                    <a:pt x="10" y="41"/>
                    <a:pt x="0" y="38"/>
                    <a:pt x="0" y="28"/>
                  </a:cubicBezTo>
                  <a:lnTo>
                    <a:pt x="14" y="28"/>
                  </a:lnTo>
                  <a:close/>
                </a:path>
              </a:pathLst>
            </a:custGeom>
            <a:solidFill>
              <a:srgbClr val="FFFFFF"/>
            </a:solidFill>
            <a:ln w="9525">
              <a:noFill/>
              <a:round/>
              <a:headEnd/>
              <a:tailEnd/>
            </a:ln>
          </p:spPr>
          <p:txBody>
            <a:bodyPr/>
            <a:lstStyle/>
            <a:p>
              <a:endParaRPr lang="en-US"/>
            </a:p>
          </p:txBody>
        </p:sp>
        <p:sp>
          <p:nvSpPr>
            <p:cNvPr id="54382" name="Freeform 110"/>
            <p:cNvSpPr>
              <a:spLocks/>
            </p:cNvSpPr>
            <p:nvPr/>
          </p:nvSpPr>
          <p:spPr bwMode="auto">
            <a:xfrm>
              <a:off x="4157" y="3169"/>
              <a:ext cx="78" cy="79"/>
            </a:xfrm>
            <a:custGeom>
              <a:avLst/>
              <a:gdLst/>
              <a:ahLst/>
              <a:cxnLst>
                <a:cxn ang="0">
                  <a:pos x="14" y="28"/>
                </a:cxn>
                <a:cxn ang="0">
                  <a:pos x="16" y="31"/>
                </a:cxn>
                <a:cxn ang="0">
                  <a:pos x="20" y="32"/>
                </a:cxn>
                <a:cxn ang="0">
                  <a:pos x="25" y="29"/>
                </a:cxn>
                <a:cxn ang="0">
                  <a:pos x="1" y="13"/>
                </a:cxn>
                <a:cxn ang="0">
                  <a:pos x="19" y="0"/>
                </a:cxn>
                <a:cxn ang="0">
                  <a:pos x="38" y="12"/>
                </a:cxn>
                <a:cxn ang="0">
                  <a:pos x="24" y="12"/>
                </a:cxn>
                <a:cxn ang="0">
                  <a:pos x="23" y="9"/>
                </a:cxn>
                <a:cxn ang="0">
                  <a:pos x="20" y="8"/>
                </a:cxn>
                <a:cxn ang="0">
                  <a:pos x="15" y="11"/>
                </a:cxn>
                <a:cxn ang="0">
                  <a:pos x="40" y="27"/>
                </a:cxn>
                <a:cxn ang="0">
                  <a:pos x="19" y="41"/>
                </a:cxn>
                <a:cxn ang="0">
                  <a:pos x="0" y="28"/>
                </a:cxn>
                <a:cxn ang="0">
                  <a:pos x="14" y="28"/>
                </a:cxn>
              </a:cxnLst>
              <a:rect l="0" t="0" r="r" b="b"/>
              <a:pathLst>
                <a:path w="40" h="41">
                  <a:moveTo>
                    <a:pt x="14" y="28"/>
                  </a:moveTo>
                  <a:cubicBezTo>
                    <a:pt x="14" y="29"/>
                    <a:pt x="15" y="30"/>
                    <a:pt x="16" y="31"/>
                  </a:cubicBezTo>
                  <a:cubicBezTo>
                    <a:pt x="17" y="32"/>
                    <a:pt x="18" y="32"/>
                    <a:pt x="20" y="32"/>
                  </a:cubicBezTo>
                  <a:cubicBezTo>
                    <a:pt x="22" y="32"/>
                    <a:pt x="25" y="32"/>
                    <a:pt x="25" y="29"/>
                  </a:cubicBezTo>
                  <a:cubicBezTo>
                    <a:pt x="25" y="23"/>
                    <a:pt x="1" y="28"/>
                    <a:pt x="1" y="13"/>
                  </a:cubicBezTo>
                  <a:cubicBezTo>
                    <a:pt x="1" y="3"/>
                    <a:pt x="11" y="0"/>
                    <a:pt x="19" y="0"/>
                  </a:cubicBezTo>
                  <a:cubicBezTo>
                    <a:pt x="28" y="0"/>
                    <a:pt x="37" y="2"/>
                    <a:pt x="38" y="12"/>
                  </a:cubicBezTo>
                  <a:cubicBezTo>
                    <a:pt x="24" y="12"/>
                    <a:pt x="24" y="12"/>
                    <a:pt x="24" y="12"/>
                  </a:cubicBezTo>
                  <a:cubicBezTo>
                    <a:pt x="24" y="11"/>
                    <a:pt x="24" y="10"/>
                    <a:pt x="23" y="9"/>
                  </a:cubicBezTo>
                  <a:cubicBezTo>
                    <a:pt x="22" y="9"/>
                    <a:pt x="21" y="8"/>
                    <a:pt x="20" y="8"/>
                  </a:cubicBezTo>
                  <a:cubicBezTo>
                    <a:pt x="17" y="8"/>
                    <a:pt x="15" y="9"/>
                    <a:pt x="15" y="11"/>
                  </a:cubicBezTo>
                  <a:cubicBezTo>
                    <a:pt x="15" y="16"/>
                    <a:pt x="40" y="13"/>
                    <a:pt x="40" y="27"/>
                  </a:cubicBezTo>
                  <a:cubicBezTo>
                    <a:pt x="40" y="35"/>
                    <a:pt x="33" y="41"/>
                    <a:pt x="19" y="41"/>
                  </a:cubicBezTo>
                  <a:cubicBezTo>
                    <a:pt x="10" y="41"/>
                    <a:pt x="0" y="38"/>
                    <a:pt x="0" y="28"/>
                  </a:cubicBezTo>
                  <a:lnTo>
                    <a:pt x="14" y="28"/>
                  </a:lnTo>
                  <a:close/>
                </a:path>
              </a:pathLst>
            </a:custGeom>
            <a:solidFill>
              <a:srgbClr val="FFFFFF"/>
            </a:solidFill>
            <a:ln w="9525">
              <a:noFill/>
              <a:round/>
              <a:headEnd/>
              <a:tailEnd/>
            </a:ln>
          </p:spPr>
          <p:txBody>
            <a:bodyPr/>
            <a:lstStyle/>
            <a:p>
              <a:endParaRPr lang="en-US"/>
            </a:p>
          </p:txBody>
        </p:sp>
        <p:sp>
          <p:nvSpPr>
            <p:cNvPr id="54383" name="Freeform 111"/>
            <p:cNvSpPr>
              <a:spLocks/>
            </p:cNvSpPr>
            <p:nvPr/>
          </p:nvSpPr>
          <p:spPr bwMode="auto">
            <a:xfrm>
              <a:off x="4290" y="3147"/>
              <a:ext cx="54" cy="101"/>
            </a:xfrm>
            <a:custGeom>
              <a:avLst/>
              <a:gdLst/>
              <a:ahLst/>
              <a:cxnLst>
                <a:cxn ang="0">
                  <a:pos x="28" y="51"/>
                </a:cxn>
                <a:cxn ang="0">
                  <a:pos x="5" y="37"/>
                </a:cxn>
                <a:cxn ang="0">
                  <a:pos x="5" y="21"/>
                </a:cxn>
                <a:cxn ang="0">
                  <a:pos x="0" y="21"/>
                </a:cxn>
                <a:cxn ang="0">
                  <a:pos x="0" y="12"/>
                </a:cxn>
                <a:cxn ang="0">
                  <a:pos x="6" y="12"/>
                </a:cxn>
                <a:cxn ang="0">
                  <a:pos x="6" y="0"/>
                </a:cxn>
                <a:cxn ang="0">
                  <a:pos x="21" y="0"/>
                </a:cxn>
                <a:cxn ang="0">
                  <a:pos x="21" y="12"/>
                </a:cxn>
                <a:cxn ang="0">
                  <a:pos x="28" y="12"/>
                </a:cxn>
                <a:cxn ang="0">
                  <a:pos x="28" y="21"/>
                </a:cxn>
                <a:cxn ang="0">
                  <a:pos x="21" y="21"/>
                </a:cxn>
                <a:cxn ang="0">
                  <a:pos x="21" y="35"/>
                </a:cxn>
                <a:cxn ang="0">
                  <a:pos x="26" y="40"/>
                </a:cxn>
                <a:cxn ang="0">
                  <a:pos x="28" y="40"/>
                </a:cxn>
                <a:cxn ang="0">
                  <a:pos x="28" y="51"/>
                </a:cxn>
              </a:cxnLst>
              <a:rect l="0" t="0" r="r" b="b"/>
              <a:pathLst>
                <a:path w="28" h="52">
                  <a:moveTo>
                    <a:pt x="28" y="51"/>
                  </a:moveTo>
                  <a:cubicBezTo>
                    <a:pt x="8" y="52"/>
                    <a:pt x="5" y="50"/>
                    <a:pt x="5" y="37"/>
                  </a:cubicBezTo>
                  <a:cubicBezTo>
                    <a:pt x="5" y="21"/>
                    <a:pt x="5" y="21"/>
                    <a:pt x="5" y="21"/>
                  </a:cubicBezTo>
                  <a:cubicBezTo>
                    <a:pt x="0" y="21"/>
                    <a:pt x="0" y="21"/>
                    <a:pt x="0" y="21"/>
                  </a:cubicBezTo>
                  <a:cubicBezTo>
                    <a:pt x="0" y="12"/>
                    <a:pt x="0" y="12"/>
                    <a:pt x="0" y="12"/>
                  </a:cubicBezTo>
                  <a:cubicBezTo>
                    <a:pt x="6" y="12"/>
                    <a:pt x="6" y="12"/>
                    <a:pt x="6" y="12"/>
                  </a:cubicBezTo>
                  <a:cubicBezTo>
                    <a:pt x="6" y="0"/>
                    <a:pt x="6" y="0"/>
                    <a:pt x="6" y="0"/>
                  </a:cubicBezTo>
                  <a:cubicBezTo>
                    <a:pt x="21" y="0"/>
                    <a:pt x="21" y="0"/>
                    <a:pt x="21" y="0"/>
                  </a:cubicBezTo>
                  <a:cubicBezTo>
                    <a:pt x="21" y="12"/>
                    <a:pt x="21" y="12"/>
                    <a:pt x="21" y="12"/>
                  </a:cubicBezTo>
                  <a:cubicBezTo>
                    <a:pt x="28" y="12"/>
                    <a:pt x="28" y="12"/>
                    <a:pt x="28" y="12"/>
                  </a:cubicBezTo>
                  <a:cubicBezTo>
                    <a:pt x="28" y="21"/>
                    <a:pt x="28" y="21"/>
                    <a:pt x="28" y="21"/>
                  </a:cubicBezTo>
                  <a:cubicBezTo>
                    <a:pt x="21" y="21"/>
                    <a:pt x="21" y="21"/>
                    <a:pt x="21" y="21"/>
                  </a:cubicBezTo>
                  <a:cubicBezTo>
                    <a:pt x="21" y="35"/>
                    <a:pt x="21" y="35"/>
                    <a:pt x="21" y="35"/>
                  </a:cubicBezTo>
                  <a:cubicBezTo>
                    <a:pt x="21" y="38"/>
                    <a:pt x="21" y="40"/>
                    <a:pt x="26" y="40"/>
                  </a:cubicBezTo>
                  <a:cubicBezTo>
                    <a:pt x="28" y="40"/>
                    <a:pt x="28" y="40"/>
                    <a:pt x="28" y="40"/>
                  </a:cubicBezTo>
                  <a:lnTo>
                    <a:pt x="28" y="51"/>
                  </a:lnTo>
                  <a:close/>
                </a:path>
              </a:pathLst>
            </a:custGeom>
            <a:solidFill>
              <a:srgbClr val="FFFFFF"/>
            </a:solidFill>
            <a:ln w="9525">
              <a:noFill/>
              <a:round/>
              <a:headEnd/>
              <a:tailEnd/>
            </a:ln>
          </p:spPr>
          <p:txBody>
            <a:bodyPr/>
            <a:lstStyle/>
            <a:p>
              <a:endParaRPr lang="en-US"/>
            </a:p>
          </p:txBody>
        </p:sp>
        <p:sp>
          <p:nvSpPr>
            <p:cNvPr id="54384" name="Freeform 112"/>
            <p:cNvSpPr>
              <a:spLocks/>
            </p:cNvSpPr>
            <p:nvPr/>
          </p:nvSpPr>
          <p:spPr bwMode="auto">
            <a:xfrm>
              <a:off x="4358" y="3143"/>
              <a:ext cx="82" cy="103"/>
            </a:xfrm>
            <a:custGeom>
              <a:avLst/>
              <a:gdLst/>
              <a:ahLst/>
              <a:cxnLst>
                <a:cxn ang="0">
                  <a:pos x="0" y="0"/>
                </a:cxn>
                <a:cxn ang="0">
                  <a:pos x="16" y="0"/>
                </a:cxn>
                <a:cxn ang="0">
                  <a:pos x="16" y="19"/>
                </a:cxn>
                <a:cxn ang="0">
                  <a:pos x="27" y="13"/>
                </a:cxn>
                <a:cxn ang="0">
                  <a:pos x="42" y="30"/>
                </a:cxn>
                <a:cxn ang="0">
                  <a:pos x="42" y="53"/>
                </a:cxn>
                <a:cxn ang="0">
                  <a:pos x="27" y="53"/>
                </a:cxn>
                <a:cxn ang="0">
                  <a:pos x="27" y="32"/>
                </a:cxn>
                <a:cxn ang="0">
                  <a:pos x="22" y="25"/>
                </a:cxn>
                <a:cxn ang="0">
                  <a:pos x="16" y="33"/>
                </a:cxn>
                <a:cxn ang="0">
                  <a:pos x="16" y="53"/>
                </a:cxn>
                <a:cxn ang="0">
                  <a:pos x="0" y="53"/>
                </a:cxn>
                <a:cxn ang="0">
                  <a:pos x="0" y="0"/>
                </a:cxn>
              </a:cxnLst>
              <a:rect l="0" t="0" r="r" b="b"/>
              <a:pathLst>
                <a:path w="42" h="53">
                  <a:moveTo>
                    <a:pt x="0" y="0"/>
                  </a:moveTo>
                  <a:cubicBezTo>
                    <a:pt x="16" y="0"/>
                    <a:pt x="16" y="0"/>
                    <a:pt x="16" y="0"/>
                  </a:cubicBezTo>
                  <a:cubicBezTo>
                    <a:pt x="16" y="19"/>
                    <a:pt x="16" y="19"/>
                    <a:pt x="16" y="19"/>
                  </a:cubicBezTo>
                  <a:cubicBezTo>
                    <a:pt x="19" y="15"/>
                    <a:pt x="22" y="13"/>
                    <a:pt x="27" y="13"/>
                  </a:cubicBezTo>
                  <a:cubicBezTo>
                    <a:pt x="38" y="13"/>
                    <a:pt x="42" y="19"/>
                    <a:pt x="42" y="30"/>
                  </a:cubicBezTo>
                  <a:cubicBezTo>
                    <a:pt x="42" y="53"/>
                    <a:pt x="42" y="53"/>
                    <a:pt x="42" y="53"/>
                  </a:cubicBezTo>
                  <a:cubicBezTo>
                    <a:pt x="27" y="53"/>
                    <a:pt x="27" y="53"/>
                    <a:pt x="27" y="53"/>
                  </a:cubicBezTo>
                  <a:cubicBezTo>
                    <a:pt x="27" y="32"/>
                    <a:pt x="27" y="32"/>
                    <a:pt x="27" y="32"/>
                  </a:cubicBezTo>
                  <a:cubicBezTo>
                    <a:pt x="27" y="28"/>
                    <a:pt x="26" y="25"/>
                    <a:pt x="22" y="25"/>
                  </a:cubicBezTo>
                  <a:cubicBezTo>
                    <a:pt x="17" y="25"/>
                    <a:pt x="16" y="28"/>
                    <a:pt x="16" y="33"/>
                  </a:cubicBezTo>
                  <a:cubicBezTo>
                    <a:pt x="16" y="53"/>
                    <a:pt x="16" y="53"/>
                    <a:pt x="16" y="53"/>
                  </a:cubicBezTo>
                  <a:cubicBezTo>
                    <a:pt x="0" y="53"/>
                    <a:pt x="0" y="53"/>
                    <a:pt x="0" y="53"/>
                  </a:cubicBezTo>
                  <a:lnTo>
                    <a:pt x="0" y="0"/>
                  </a:lnTo>
                  <a:close/>
                </a:path>
              </a:pathLst>
            </a:custGeom>
            <a:solidFill>
              <a:srgbClr val="FFFFFF"/>
            </a:solidFill>
            <a:ln w="9525">
              <a:noFill/>
              <a:round/>
              <a:headEnd/>
              <a:tailEnd/>
            </a:ln>
          </p:spPr>
          <p:txBody>
            <a:bodyPr/>
            <a:lstStyle/>
            <a:p>
              <a:endParaRPr lang="en-US"/>
            </a:p>
          </p:txBody>
        </p:sp>
        <p:sp>
          <p:nvSpPr>
            <p:cNvPr id="54385" name="Freeform 113"/>
            <p:cNvSpPr>
              <a:spLocks noEditPoints="1"/>
            </p:cNvSpPr>
            <p:nvPr/>
          </p:nvSpPr>
          <p:spPr bwMode="auto">
            <a:xfrm>
              <a:off x="4452" y="3169"/>
              <a:ext cx="87" cy="79"/>
            </a:xfrm>
            <a:custGeom>
              <a:avLst/>
              <a:gdLst/>
              <a:ahLst/>
              <a:cxnLst>
                <a:cxn ang="0">
                  <a:pos x="29" y="40"/>
                </a:cxn>
                <a:cxn ang="0">
                  <a:pos x="28" y="36"/>
                </a:cxn>
                <a:cxn ang="0">
                  <a:pos x="14" y="41"/>
                </a:cxn>
                <a:cxn ang="0">
                  <a:pos x="0" y="29"/>
                </a:cxn>
                <a:cxn ang="0">
                  <a:pos x="27" y="12"/>
                </a:cxn>
                <a:cxn ang="0">
                  <a:pos x="22" y="9"/>
                </a:cxn>
                <a:cxn ang="0">
                  <a:pos x="17" y="13"/>
                </a:cxn>
                <a:cxn ang="0">
                  <a:pos x="2" y="13"/>
                </a:cxn>
                <a:cxn ang="0">
                  <a:pos x="23" y="0"/>
                </a:cxn>
                <a:cxn ang="0">
                  <a:pos x="43" y="16"/>
                </a:cxn>
                <a:cxn ang="0">
                  <a:pos x="43" y="34"/>
                </a:cxn>
                <a:cxn ang="0">
                  <a:pos x="45" y="39"/>
                </a:cxn>
                <a:cxn ang="0">
                  <a:pos x="45" y="40"/>
                </a:cxn>
                <a:cxn ang="0">
                  <a:pos x="29" y="40"/>
                </a:cxn>
                <a:cxn ang="0">
                  <a:pos x="27" y="23"/>
                </a:cxn>
                <a:cxn ang="0">
                  <a:pos x="16" y="29"/>
                </a:cxn>
                <a:cxn ang="0">
                  <a:pos x="21" y="32"/>
                </a:cxn>
                <a:cxn ang="0">
                  <a:pos x="27" y="23"/>
                </a:cxn>
              </a:cxnLst>
              <a:rect l="0" t="0" r="r" b="b"/>
              <a:pathLst>
                <a:path w="45" h="41">
                  <a:moveTo>
                    <a:pt x="29" y="40"/>
                  </a:moveTo>
                  <a:cubicBezTo>
                    <a:pt x="28" y="36"/>
                    <a:pt x="28" y="36"/>
                    <a:pt x="28" y="36"/>
                  </a:cubicBezTo>
                  <a:cubicBezTo>
                    <a:pt x="24" y="40"/>
                    <a:pt x="19" y="41"/>
                    <a:pt x="14" y="41"/>
                  </a:cubicBezTo>
                  <a:cubicBezTo>
                    <a:pt x="6" y="41"/>
                    <a:pt x="0" y="37"/>
                    <a:pt x="0" y="29"/>
                  </a:cubicBezTo>
                  <a:cubicBezTo>
                    <a:pt x="0" y="12"/>
                    <a:pt x="27" y="20"/>
                    <a:pt x="27" y="12"/>
                  </a:cubicBezTo>
                  <a:cubicBezTo>
                    <a:pt x="27" y="10"/>
                    <a:pt x="24" y="9"/>
                    <a:pt x="22" y="9"/>
                  </a:cubicBezTo>
                  <a:cubicBezTo>
                    <a:pt x="20" y="9"/>
                    <a:pt x="17" y="10"/>
                    <a:pt x="17" y="13"/>
                  </a:cubicBezTo>
                  <a:cubicBezTo>
                    <a:pt x="2" y="13"/>
                    <a:pt x="2" y="13"/>
                    <a:pt x="2" y="13"/>
                  </a:cubicBezTo>
                  <a:cubicBezTo>
                    <a:pt x="2" y="5"/>
                    <a:pt x="8" y="0"/>
                    <a:pt x="23" y="0"/>
                  </a:cubicBezTo>
                  <a:cubicBezTo>
                    <a:pt x="42" y="0"/>
                    <a:pt x="43" y="7"/>
                    <a:pt x="43" y="16"/>
                  </a:cubicBezTo>
                  <a:cubicBezTo>
                    <a:pt x="43" y="34"/>
                    <a:pt x="43" y="34"/>
                    <a:pt x="43" y="34"/>
                  </a:cubicBezTo>
                  <a:cubicBezTo>
                    <a:pt x="43" y="36"/>
                    <a:pt x="43" y="37"/>
                    <a:pt x="45" y="39"/>
                  </a:cubicBezTo>
                  <a:cubicBezTo>
                    <a:pt x="45" y="40"/>
                    <a:pt x="45" y="40"/>
                    <a:pt x="45" y="40"/>
                  </a:cubicBezTo>
                  <a:lnTo>
                    <a:pt x="29" y="40"/>
                  </a:lnTo>
                  <a:close/>
                  <a:moveTo>
                    <a:pt x="27" y="23"/>
                  </a:moveTo>
                  <a:cubicBezTo>
                    <a:pt x="22" y="25"/>
                    <a:pt x="16" y="24"/>
                    <a:pt x="16" y="29"/>
                  </a:cubicBezTo>
                  <a:cubicBezTo>
                    <a:pt x="16" y="31"/>
                    <a:pt x="18" y="32"/>
                    <a:pt x="21" y="32"/>
                  </a:cubicBezTo>
                  <a:cubicBezTo>
                    <a:pt x="26" y="32"/>
                    <a:pt x="28" y="28"/>
                    <a:pt x="27" y="23"/>
                  </a:cubicBezTo>
                  <a:close/>
                </a:path>
              </a:pathLst>
            </a:custGeom>
            <a:solidFill>
              <a:srgbClr val="FFFFFF"/>
            </a:solidFill>
            <a:ln w="9525">
              <a:noFill/>
              <a:round/>
              <a:headEnd/>
              <a:tailEnd/>
            </a:ln>
          </p:spPr>
          <p:txBody>
            <a:bodyPr/>
            <a:lstStyle/>
            <a:p>
              <a:endParaRPr lang="en-US"/>
            </a:p>
          </p:txBody>
        </p:sp>
        <p:sp>
          <p:nvSpPr>
            <p:cNvPr id="54386" name="Freeform 114"/>
            <p:cNvSpPr>
              <a:spLocks/>
            </p:cNvSpPr>
            <p:nvPr/>
          </p:nvSpPr>
          <p:spPr bwMode="auto">
            <a:xfrm>
              <a:off x="4551" y="3169"/>
              <a:ext cx="82" cy="77"/>
            </a:xfrm>
            <a:custGeom>
              <a:avLst/>
              <a:gdLst/>
              <a:ahLst/>
              <a:cxnLst>
                <a:cxn ang="0">
                  <a:pos x="0" y="1"/>
                </a:cxn>
                <a:cxn ang="0">
                  <a:pos x="14" y="1"/>
                </a:cxn>
                <a:cxn ang="0">
                  <a:pos x="14" y="7"/>
                </a:cxn>
                <a:cxn ang="0">
                  <a:pos x="27" y="0"/>
                </a:cxn>
                <a:cxn ang="0">
                  <a:pos x="42" y="17"/>
                </a:cxn>
                <a:cxn ang="0">
                  <a:pos x="42" y="40"/>
                </a:cxn>
                <a:cxn ang="0">
                  <a:pos x="27" y="40"/>
                </a:cxn>
                <a:cxn ang="0">
                  <a:pos x="27" y="19"/>
                </a:cxn>
                <a:cxn ang="0">
                  <a:pos x="21" y="12"/>
                </a:cxn>
                <a:cxn ang="0">
                  <a:pos x="15" y="20"/>
                </a:cxn>
                <a:cxn ang="0">
                  <a:pos x="15" y="40"/>
                </a:cxn>
                <a:cxn ang="0">
                  <a:pos x="0" y="40"/>
                </a:cxn>
                <a:cxn ang="0">
                  <a:pos x="0" y="1"/>
                </a:cxn>
              </a:cxnLst>
              <a:rect l="0" t="0" r="r" b="b"/>
              <a:pathLst>
                <a:path w="42" h="40">
                  <a:moveTo>
                    <a:pt x="0" y="1"/>
                  </a:moveTo>
                  <a:cubicBezTo>
                    <a:pt x="14" y="1"/>
                    <a:pt x="14" y="1"/>
                    <a:pt x="14" y="1"/>
                  </a:cubicBezTo>
                  <a:cubicBezTo>
                    <a:pt x="14" y="7"/>
                    <a:pt x="14" y="7"/>
                    <a:pt x="14" y="7"/>
                  </a:cubicBezTo>
                  <a:cubicBezTo>
                    <a:pt x="17" y="2"/>
                    <a:pt x="21" y="0"/>
                    <a:pt x="27" y="0"/>
                  </a:cubicBezTo>
                  <a:cubicBezTo>
                    <a:pt x="37" y="0"/>
                    <a:pt x="42" y="6"/>
                    <a:pt x="42" y="17"/>
                  </a:cubicBezTo>
                  <a:cubicBezTo>
                    <a:pt x="42" y="40"/>
                    <a:pt x="42" y="40"/>
                    <a:pt x="42" y="40"/>
                  </a:cubicBezTo>
                  <a:cubicBezTo>
                    <a:pt x="27" y="40"/>
                    <a:pt x="27" y="40"/>
                    <a:pt x="27" y="40"/>
                  </a:cubicBezTo>
                  <a:cubicBezTo>
                    <a:pt x="27" y="19"/>
                    <a:pt x="27" y="19"/>
                    <a:pt x="27" y="19"/>
                  </a:cubicBezTo>
                  <a:cubicBezTo>
                    <a:pt x="27" y="15"/>
                    <a:pt x="25" y="12"/>
                    <a:pt x="21" y="12"/>
                  </a:cubicBezTo>
                  <a:cubicBezTo>
                    <a:pt x="16" y="12"/>
                    <a:pt x="15" y="15"/>
                    <a:pt x="15" y="20"/>
                  </a:cubicBezTo>
                  <a:cubicBezTo>
                    <a:pt x="15" y="40"/>
                    <a:pt x="15" y="40"/>
                    <a:pt x="15" y="40"/>
                  </a:cubicBezTo>
                  <a:cubicBezTo>
                    <a:pt x="0" y="40"/>
                    <a:pt x="0" y="40"/>
                    <a:pt x="0" y="40"/>
                  </a:cubicBezTo>
                  <a:lnTo>
                    <a:pt x="0" y="1"/>
                  </a:lnTo>
                  <a:close/>
                </a:path>
              </a:pathLst>
            </a:custGeom>
            <a:solidFill>
              <a:srgbClr val="FFFFFF"/>
            </a:solidFill>
            <a:ln w="9525">
              <a:noFill/>
              <a:round/>
              <a:headEnd/>
              <a:tailEnd/>
            </a:ln>
          </p:spPr>
          <p:txBody>
            <a:bodyPr/>
            <a:lstStyle/>
            <a:p>
              <a:endParaRPr lang="en-US"/>
            </a:p>
          </p:txBody>
        </p:sp>
        <p:sp>
          <p:nvSpPr>
            <p:cNvPr id="54387" name="Freeform 115"/>
            <p:cNvSpPr>
              <a:spLocks/>
            </p:cNvSpPr>
            <p:nvPr/>
          </p:nvSpPr>
          <p:spPr bwMode="auto">
            <a:xfrm>
              <a:off x="4701" y="3143"/>
              <a:ext cx="55" cy="103"/>
            </a:xfrm>
            <a:custGeom>
              <a:avLst/>
              <a:gdLst/>
              <a:ahLst/>
              <a:cxnLst>
                <a:cxn ang="0">
                  <a:pos x="28" y="53"/>
                </a:cxn>
                <a:cxn ang="0">
                  <a:pos x="12" y="53"/>
                </a:cxn>
                <a:cxn ang="0">
                  <a:pos x="12" y="22"/>
                </a:cxn>
                <a:cxn ang="0">
                  <a:pos x="0" y="22"/>
                </a:cxn>
                <a:cxn ang="0">
                  <a:pos x="0" y="12"/>
                </a:cxn>
                <a:cxn ang="0">
                  <a:pos x="16" y="0"/>
                </a:cxn>
                <a:cxn ang="0">
                  <a:pos x="28" y="0"/>
                </a:cxn>
                <a:cxn ang="0">
                  <a:pos x="28" y="53"/>
                </a:cxn>
              </a:cxnLst>
              <a:rect l="0" t="0" r="r" b="b"/>
              <a:pathLst>
                <a:path w="28" h="53">
                  <a:moveTo>
                    <a:pt x="28" y="53"/>
                  </a:moveTo>
                  <a:cubicBezTo>
                    <a:pt x="12" y="53"/>
                    <a:pt x="12" y="53"/>
                    <a:pt x="12" y="53"/>
                  </a:cubicBezTo>
                  <a:cubicBezTo>
                    <a:pt x="12" y="22"/>
                    <a:pt x="12" y="22"/>
                    <a:pt x="12" y="22"/>
                  </a:cubicBezTo>
                  <a:cubicBezTo>
                    <a:pt x="0" y="22"/>
                    <a:pt x="0" y="22"/>
                    <a:pt x="0" y="22"/>
                  </a:cubicBezTo>
                  <a:cubicBezTo>
                    <a:pt x="0" y="12"/>
                    <a:pt x="0" y="12"/>
                    <a:pt x="0" y="12"/>
                  </a:cubicBezTo>
                  <a:cubicBezTo>
                    <a:pt x="8" y="12"/>
                    <a:pt x="14" y="9"/>
                    <a:pt x="16" y="0"/>
                  </a:cubicBezTo>
                  <a:cubicBezTo>
                    <a:pt x="28" y="0"/>
                    <a:pt x="28" y="0"/>
                    <a:pt x="28" y="0"/>
                  </a:cubicBezTo>
                  <a:lnTo>
                    <a:pt x="28" y="53"/>
                  </a:lnTo>
                  <a:close/>
                </a:path>
              </a:pathLst>
            </a:custGeom>
            <a:solidFill>
              <a:srgbClr val="FFFFFF"/>
            </a:solidFill>
            <a:ln w="9525">
              <a:noFill/>
              <a:round/>
              <a:headEnd/>
              <a:tailEnd/>
            </a:ln>
          </p:spPr>
          <p:txBody>
            <a:bodyPr/>
            <a:lstStyle/>
            <a:p>
              <a:endParaRPr lang="en-US"/>
            </a:p>
          </p:txBody>
        </p:sp>
        <p:sp>
          <p:nvSpPr>
            <p:cNvPr id="54388" name="Freeform 116"/>
            <p:cNvSpPr>
              <a:spLocks noEditPoints="1"/>
            </p:cNvSpPr>
            <p:nvPr/>
          </p:nvSpPr>
          <p:spPr bwMode="auto">
            <a:xfrm>
              <a:off x="4838" y="3169"/>
              <a:ext cx="86" cy="103"/>
            </a:xfrm>
            <a:custGeom>
              <a:avLst/>
              <a:gdLst/>
              <a:ahLst/>
              <a:cxnLst>
                <a:cxn ang="0">
                  <a:pos x="14" y="1"/>
                </a:cxn>
                <a:cxn ang="0">
                  <a:pos x="14" y="7"/>
                </a:cxn>
                <a:cxn ang="0">
                  <a:pos x="14" y="7"/>
                </a:cxn>
                <a:cxn ang="0">
                  <a:pos x="26" y="0"/>
                </a:cxn>
                <a:cxn ang="0">
                  <a:pos x="44" y="20"/>
                </a:cxn>
                <a:cxn ang="0">
                  <a:pos x="25" y="41"/>
                </a:cxn>
                <a:cxn ang="0">
                  <a:pos x="16" y="36"/>
                </a:cxn>
                <a:cxn ang="0">
                  <a:pos x="16" y="53"/>
                </a:cxn>
                <a:cxn ang="0">
                  <a:pos x="0" y="53"/>
                </a:cxn>
                <a:cxn ang="0">
                  <a:pos x="0" y="1"/>
                </a:cxn>
                <a:cxn ang="0">
                  <a:pos x="14" y="1"/>
                </a:cxn>
                <a:cxn ang="0">
                  <a:pos x="28" y="20"/>
                </a:cxn>
                <a:cxn ang="0">
                  <a:pos x="21" y="11"/>
                </a:cxn>
                <a:cxn ang="0">
                  <a:pos x="15" y="20"/>
                </a:cxn>
                <a:cxn ang="0">
                  <a:pos x="22" y="29"/>
                </a:cxn>
                <a:cxn ang="0">
                  <a:pos x="28" y="20"/>
                </a:cxn>
              </a:cxnLst>
              <a:rect l="0" t="0" r="r" b="b"/>
              <a:pathLst>
                <a:path w="44" h="53">
                  <a:moveTo>
                    <a:pt x="14" y="1"/>
                  </a:moveTo>
                  <a:cubicBezTo>
                    <a:pt x="14" y="7"/>
                    <a:pt x="14" y="7"/>
                    <a:pt x="14" y="7"/>
                  </a:cubicBezTo>
                  <a:cubicBezTo>
                    <a:pt x="14" y="7"/>
                    <a:pt x="14" y="7"/>
                    <a:pt x="14" y="7"/>
                  </a:cubicBezTo>
                  <a:cubicBezTo>
                    <a:pt x="16" y="2"/>
                    <a:pt x="22" y="0"/>
                    <a:pt x="26" y="0"/>
                  </a:cubicBezTo>
                  <a:cubicBezTo>
                    <a:pt x="38" y="0"/>
                    <a:pt x="44" y="9"/>
                    <a:pt x="44" y="20"/>
                  </a:cubicBezTo>
                  <a:cubicBezTo>
                    <a:pt x="44" y="35"/>
                    <a:pt x="34" y="41"/>
                    <a:pt x="25" y="41"/>
                  </a:cubicBezTo>
                  <a:cubicBezTo>
                    <a:pt x="21" y="41"/>
                    <a:pt x="18" y="39"/>
                    <a:pt x="16" y="36"/>
                  </a:cubicBezTo>
                  <a:cubicBezTo>
                    <a:pt x="16" y="53"/>
                    <a:pt x="16" y="53"/>
                    <a:pt x="16" y="53"/>
                  </a:cubicBezTo>
                  <a:cubicBezTo>
                    <a:pt x="0" y="53"/>
                    <a:pt x="0" y="53"/>
                    <a:pt x="0" y="53"/>
                  </a:cubicBezTo>
                  <a:cubicBezTo>
                    <a:pt x="0" y="1"/>
                    <a:pt x="0" y="1"/>
                    <a:pt x="0" y="1"/>
                  </a:cubicBezTo>
                  <a:lnTo>
                    <a:pt x="14" y="1"/>
                  </a:lnTo>
                  <a:close/>
                  <a:moveTo>
                    <a:pt x="28" y="20"/>
                  </a:moveTo>
                  <a:cubicBezTo>
                    <a:pt x="28" y="14"/>
                    <a:pt x="26" y="11"/>
                    <a:pt x="21" y="11"/>
                  </a:cubicBezTo>
                  <a:cubicBezTo>
                    <a:pt x="18" y="11"/>
                    <a:pt x="15" y="15"/>
                    <a:pt x="15" y="20"/>
                  </a:cubicBezTo>
                  <a:cubicBezTo>
                    <a:pt x="15" y="25"/>
                    <a:pt x="18" y="29"/>
                    <a:pt x="22" y="29"/>
                  </a:cubicBezTo>
                  <a:cubicBezTo>
                    <a:pt x="26" y="29"/>
                    <a:pt x="28" y="26"/>
                    <a:pt x="28" y="20"/>
                  </a:cubicBezTo>
                  <a:close/>
                </a:path>
              </a:pathLst>
            </a:custGeom>
            <a:solidFill>
              <a:srgbClr val="FFFFFF"/>
            </a:solidFill>
            <a:ln w="9525">
              <a:noFill/>
              <a:round/>
              <a:headEnd/>
              <a:tailEnd/>
            </a:ln>
          </p:spPr>
          <p:txBody>
            <a:bodyPr/>
            <a:lstStyle/>
            <a:p>
              <a:endParaRPr lang="en-US"/>
            </a:p>
          </p:txBody>
        </p:sp>
        <p:sp>
          <p:nvSpPr>
            <p:cNvPr id="54389" name="Freeform 117"/>
            <p:cNvSpPr>
              <a:spLocks noEditPoints="1"/>
            </p:cNvSpPr>
            <p:nvPr/>
          </p:nvSpPr>
          <p:spPr bwMode="auto">
            <a:xfrm>
              <a:off x="4933" y="3169"/>
              <a:ext cx="86" cy="103"/>
            </a:xfrm>
            <a:custGeom>
              <a:avLst/>
              <a:gdLst/>
              <a:ahLst/>
              <a:cxnLst>
                <a:cxn ang="0">
                  <a:pos x="14" y="1"/>
                </a:cxn>
                <a:cxn ang="0">
                  <a:pos x="14" y="7"/>
                </a:cxn>
                <a:cxn ang="0">
                  <a:pos x="14" y="7"/>
                </a:cxn>
                <a:cxn ang="0">
                  <a:pos x="27" y="0"/>
                </a:cxn>
                <a:cxn ang="0">
                  <a:pos x="44" y="20"/>
                </a:cxn>
                <a:cxn ang="0">
                  <a:pos x="26" y="41"/>
                </a:cxn>
                <a:cxn ang="0">
                  <a:pos x="16" y="36"/>
                </a:cxn>
                <a:cxn ang="0">
                  <a:pos x="16" y="53"/>
                </a:cxn>
                <a:cxn ang="0">
                  <a:pos x="0" y="53"/>
                </a:cxn>
                <a:cxn ang="0">
                  <a:pos x="0" y="1"/>
                </a:cxn>
                <a:cxn ang="0">
                  <a:pos x="14" y="1"/>
                </a:cxn>
                <a:cxn ang="0">
                  <a:pos x="28" y="20"/>
                </a:cxn>
                <a:cxn ang="0">
                  <a:pos x="22" y="11"/>
                </a:cxn>
                <a:cxn ang="0">
                  <a:pos x="16" y="20"/>
                </a:cxn>
                <a:cxn ang="0">
                  <a:pos x="22" y="29"/>
                </a:cxn>
                <a:cxn ang="0">
                  <a:pos x="28" y="20"/>
                </a:cxn>
              </a:cxnLst>
              <a:rect l="0" t="0" r="r" b="b"/>
              <a:pathLst>
                <a:path w="44" h="53">
                  <a:moveTo>
                    <a:pt x="14" y="1"/>
                  </a:moveTo>
                  <a:cubicBezTo>
                    <a:pt x="14" y="7"/>
                    <a:pt x="14" y="7"/>
                    <a:pt x="14" y="7"/>
                  </a:cubicBezTo>
                  <a:cubicBezTo>
                    <a:pt x="14" y="7"/>
                    <a:pt x="14" y="7"/>
                    <a:pt x="14" y="7"/>
                  </a:cubicBezTo>
                  <a:cubicBezTo>
                    <a:pt x="17" y="2"/>
                    <a:pt x="22" y="0"/>
                    <a:pt x="27" y="0"/>
                  </a:cubicBezTo>
                  <a:cubicBezTo>
                    <a:pt x="38" y="0"/>
                    <a:pt x="44" y="9"/>
                    <a:pt x="44" y="20"/>
                  </a:cubicBezTo>
                  <a:cubicBezTo>
                    <a:pt x="44" y="35"/>
                    <a:pt x="34" y="41"/>
                    <a:pt x="26" y="41"/>
                  </a:cubicBezTo>
                  <a:cubicBezTo>
                    <a:pt x="22" y="41"/>
                    <a:pt x="18" y="39"/>
                    <a:pt x="16" y="36"/>
                  </a:cubicBezTo>
                  <a:cubicBezTo>
                    <a:pt x="16" y="53"/>
                    <a:pt x="16" y="53"/>
                    <a:pt x="16" y="53"/>
                  </a:cubicBezTo>
                  <a:cubicBezTo>
                    <a:pt x="0" y="53"/>
                    <a:pt x="0" y="53"/>
                    <a:pt x="0" y="53"/>
                  </a:cubicBezTo>
                  <a:cubicBezTo>
                    <a:pt x="0" y="1"/>
                    <a:pt x="0" y="1"/>
                    <a:pt x="0" y="1"/>
                  </a:cubicBezTo>
                  <a:lnTo>
                    <a:pt x="14" y="1"/>
                  </a:lnTo>
                  <a:close/>
                  <a:moveTo>
                    <a:pt x="28" y="20"/>
                  </a:moveTo>
                  <a:cubicBezTo>
                    <a:pt x="28" y="14"/>
                    <a:pt x="26" y="11"/>
                    <a:pt x="22" y="11"/>
                  </a:cubicBezTo>
                  <a:cubicBezTo>
                    <a:pt x="18" y="11"/>
                    <a:pt x="16" y="15"/>
                    <a:pt x="16" y="20"/>
                  </a:cubicBezTo>
                  <a:cubicBezTo>
                    <a:pt x="16" y="25"/>
                    <a:pt x="18" y="29"/>
                    <a:pt x="22" y="29"/>
                  </a:cubicBezTo>
                  <a:cubicBezTo>
                    <a:pt x="26" y="29"/>
                    <a:pt x="28" y="26"/>
                    <a:pt x="28" y="20"/>
                  </a:cubicBezTo>
                  <a:close/>
                </a:path>
              </a:pathLst>
            </a:custGeom>
            <a:solidFill>
              <a:srgbClr val="FFFFFF"/>
            </a:solidFill>
            <a:ln w="9525">
              <a:noFill/>
              <a:round/>
              <a:headEnd/>
              <a:tailEnd/>
            </a:ln>
          </p:spPr>
          <p:txBody>
            <a:bodyPr/>
            <a:lstStyle/>
            <a:p>
              <a:endParaRPr lang="en-US"/>
            </a:p>
          </p:txBody>
        </p:sp>
        <p:sp>
          <p:nvSpPr>
            <p:cNvPr id="54390" name="Freeform 118"/>
            <p:cNvSpPr>
              <a:spLocks/>
            </p:cNvSpPr>
            <p:nvPr/>
          </p:nvSpPr>
          <p:spPr bwMode="auto">
            <a:xfrm>
              <a:off x="5031" y="3169"/>
              <a:ext cx="131" cy="77"/>
            </a:xfrm>
            <a:custGeom>
              <a:avLst/>
              <a:gdLst/>
              <a:ahLst/>
              <a:cxnLst>
                <a:cxn ang="0">
                  <a:pos x="0" y="1"/>
                </a:cxn>
                <a:cxn ang="0">
                  <a:pos x="14" y="1"/>
                </a:cxn>
                <a:cxn ang="0">
                  <a:pos x="14" y="7"/>
                </a:cxn>
                <a:cxn ang="0">
                  <a:pos x="26" y="0"/>
                </a:cxn>
                <a:cxn ang="0">
                  <a:pos x="39" y="7"/>
                </a:cxn>
                <a:cxn ang="0">
                  <a:pos x="52" y="0"/>
                </a:cxn>
                <a:cxn ang="0">
                  <a:pos x="67" y="17"/>
                </a:cxn>
                <a:cxn ang="0">
                  <a:pos x="67" y="40"/>
                </a:cxn>
                <a:cxn ang="0">
                  <a:pos x="52" y="40"/>
                </a:cxn>
                <a:cxn ang="0">
                  <a:pos x="52" y="20"/>
                </a:cxn>
                <a:cxn ang="0">
                  <a:pos x="46" y="12"/>
                </a:cxn>
                <a:cxn ang="0">
                  <a:pos x="41" y="21"/>
                </a:cxn>
                <a:cxn ang="0">
                  <a:pos x="41" y="40"/>
                </a:cxn>
                <a:cxn ang="0">
                  <a:pos x="26" y="40"/>
                </a:cxn>
                <a:cxn ang="0">
                  <a:pos x="26" y="20"/>
                </a:cxn>
                <a:cxn ang="0">
                  <a:pos x="21" y="12"/>
                </a:cxn>
                <a:cxn ang="0">
                  <a:pos x="15" y="21"/>
                </a:cxn>
                <a:cxn ang="0">
                  <a:pos x="15" y="40"/>
                </a:cxn>
                <a:cxn ang="0">
                  <a:pos x="0" y="40"/>
                </a:cxn>
                <a:cxn ang="0">
                  <a:pos x="0" y="1"/>
                </a:cxn>
              </a:cxnLst>
              <a:rect l="0" t="0" r="r" b="b"/>
              <a:pathLst>
                <a:path w="67" h="40">
                  <a:moveTo>
                    <a:pt x="0" y="1"/>
                  </a:moveTo>
                  <a:cubicBezTo>
                    <a:pt x="14" y="1"/>
                    <a:pt x="14" y="1"/>
                    <a:pt x="14" y="1"/>
                  </a:cubicBezTo>
                  <a:cubicBezTo>
                    <a:pt x="14" y="7"/>
                    <a:pt x="14" y="7"/>
                    <a:pt x="14" y="7"/>
                  </a:cubicBezTo>
                  <a:cubicBezTo>
                    <a:pt x="16" y="4"/>
                    <a:pt x="21" y="0"/>
                    <a:pt x="26" y="0"/>
                  </a:cubicBezTo>
                  <a:cubicBezTo>
                    <a:pt x="33" y="0"/>
                    <a:pt x="37" y="3"/>
                    <a:pt x="39" y="7"/>
                  </a:cubicBezTo>
                  <a:cubicBezTo>
                    <a:pt x="42" y="2"/>
                    <a:pt x="46" y="0"/>
                    <a:pt x="52" y="0"/>
                  </a:cubicBezTo>
                  <a:cubicBezTo>
                    <a:pt x="63" y="0"/>
                    <a:pt x="67" y="6"/>
                    <a:pt x="67" y="17"/>
                  </a:cubicBezTo>
                  <a:cubicBezTo>
                    <a:pt x="67" y="40"/>
                    <a:pt x="67" y="40"/>
                    <a:pt x="67" y="40"/>
                  </a:cubicBezTo>
                  <a:cubicBezTo>
                    <a:pt x="52" y="40"/>
                    <a:pt x="52" y="40"/>
                    <a:pt x="52" y="40"/>
                  </a:cubicBezTo>
                  <a:cubicBezTo>
                    <a:pt x="52" y="20"/>
                    <a:pt x="52" y="20"/>
                    <a:pt x="52" y="20"/>
                  </a:cubicBezTo>
                  <a:cubicBezTo>
                    <a:pt x="52" y="14"/>
                    <a:pt x="51" y="12"/>
                    <a:pt x="46" y="12"/>
                  </a:cubicBezTo>
                  <a:cubicBezTo>
                    <a:pt x="42" y="12"/>
                    <a:pt x="41" y="16"/>
                    <a:pt x="41" y="21"/>
                  </a:cubicBezTo>
                  <a:cubicBezTo>
                    <a:pt x="41" y="40"/>
                    <a:pt x="41" y="40"/>
                    <a:pt x="41" y="40"/>
                  </a:cubicBezTo>
                  <a:cubicBezTo>
                    <a:pt x="26" y="40"/>
                    <a:pt x="26" y="40"/>
                    <a:pt x="26" y="40"/>
                  </a:cubicBezTo>
                  <a:cubicBezTo>
                    <a:pt x="26" y="20"/>
                    <a:pt x="26" y="20"/>
                    <a:pt x="26" y="20"/>
                  </a:cubicBezTo>
                  <a:cubicBezTo>
                    <a:pt x="26" y="14"/>
                    <a:pt x="25" y="12"/>
                    <a:pt x="21" y="12"/>
                  </a:cubicBezTo>
                  <a:cubicBezTo>
                    <a:pt x="16" y="12"/>
                    <a:pt x="15" y="16"/>
                    <a:pt x="15" y="21"/>
                  </a:cubicBezTo>
                  <a:cubicBezTo>
                    <a:pt x="15" y="40"/>
                    <a:pt x="15" y="40"/>
                    <a:pt x="15" y="40"/>
                  </a:cubicBezTo>
                  <a:cubicBezTo>
                    <a:pt x="0" y="40"/>
                    <a:pt x="0" y="40"/>
                    <a:pt x="0" y="40"/>
                  </a:cubicBezTo>
                  <a:lnTo>
                    <a:pt x="0" y="1"/>
                  </a:lnTo>
                  <a:close/>
                </a:path>
              </a:pathLst>
            </a:custGeom>
            <a:solidFill>
              <a:srgbClr val="FFFFFF"/>
            </a:solidFill>
            <a:ln w="9525">
              <a:noFill/>
              <a:round/>
              <a:headEnd/>
              <a:tailEnd/>
            </a:ln>
          </p:spPr>
          <p:txBody>
            <a:bodyPr/>
            <a:lstStyle/>
            <a:p>
              <a:endParaRPr lang="en-US"/>
            </a:p>
          </p:txBody>
        </p:sp>
        <p:sp>
          <p:nvSpPr>
            <p:cNvPr id="54391" name="Freeform 119"/>
            <p:cNvSpPr>
              <a:spLocks/>
            </p:cNvSpPr>
            <p:nvPr/>
          </p:nvSpPr>
          <p:spPr bwMode="auto">
            <a:xfrm>
              <a:off x="2279" y="3130"/>
              <a:ext cx="93" cy="111"/>
            </a:xfrm>
            <a:custGeom>
              <a:avLst/>
              <a:gdLst/>
              <a:ahLst/>
              <a:cxnLst>
                <a:cxn ang="0">
                  <a:pos x="0" y="57"/>
                </a:cxn>
                <a:cxn ang="0">
                  <a:pos x="7" y="41"/>
                </a:cxn>
                <a:cxn ang="0">
                  <a:pos x="31" y="18"/>
                </a:cxn>
                <a:cxn ang="0">
                  <a:pos x="24" y="12"/>
                </a:cxn>
                <a:cxn ang="0">
                  <a:pos x="16" y="23"/>
                </a:cxn>
                <a:cxn ang="0">
                  <a:pos x="1" y="23"/>
                </a:cxn>
                <a:cxn ang="0">
                  <a:pos x="25" y="0"/>
                </a:cxn>
                <a:cxn ang="0">
                  <a:pos x="48" y="18"/>
                </a:cxn>
                <a:cxn ang="0">
                  <a:pos x="33" y="37"/>
                </a:cxn>
                <a:cxn ang="0">
                  <a:pos x="21" y="43"/>
                </a:cxn>
                <a:cxn ang="0">
                  <a:pos x="47" y="43"/>
                </a:cxn>
                <a:cxn ang="0">
                  <a:pos x="47" y="57"/>
                </a:cxn>
                <a:cxn ang="0">
                  <a:pos x="0" y="57"/>
                </a:cxn>
              </a:cxnLst>
              <a:rect l="0" t="0" r="r" b="b"/>
              <a:pathLst>
                <a:path w="48" h="57">
                  <a:moveTo>
                    <a:pt x="0" y="57"/>
                  </a:moveTo>
                  <a:cubicBezTo>
                    <a:pt x="0" y="50"/>
                    <a:pt x="2" y="46"/>
                    <a:pt x="7" y="41"/>
                  </a:cubicBezTo>
                  <a:cubicBezTo>
                    <a:pt x="16" y="31"/>
                    <a:pt x="31" y="27"/>
                    <a:pt x="31" y="18"/>
                  </a:cubicBezTo>
                  <a:cubicBezTo>
                    <a:pt x="31" y="14"/>
                    <a:pt x="28" y="12"/>
                    <a:pt x="24" y="12"/>
                  </a:cubicBezTo>
                  <a:cubicBezTo>
                    <a:pt x="18" y="12"/>
                    <a:pt x="16" y="18"/>
                    <a:pt x="16" y="23"/>
                  </a:cubicBezTo>
                  <a:cubicBezTo>
                    <a:pt x="1" y="23"/>
                    <a:pt x="1" y="23"/>
                    <a:pt x="1" y="23"/>
                  </a:cubicBezTo>
                  <a:cubicBezTo>
                    <a:pt x="1" y="7"/>
                    <a:pt x="10" y="0"/>
                    <a:pt x="25" y="0"/>
                  </a:cubicBezTo>
                  <a:cubicBezTo>
                    <a:pt x="37" y="0"/>
                    <a:pt x="48" y="5"/>
                    <a:pt x="48" y="18"/>
                  </a:cubicBezTo>
                  <a:cubicBezTo>
                    <a:pt x="48" y="28"/>
                    <a:pt x="40" y="32"/>
                    <a:pt x="33" y="37"/>
                  </a:cubicBezTo>
                  <a:cubicBezTo>
                    <a:pt x="29" y="39"/>
                    <a:pt x="24" y="41"/>
                    <a:pt x="21" y="43"/>
                  </a:cubicBezTo>
                  <a:cubicBezTo>
                    <a:pt x="47" y="43"/>
                    <a:pt x="47" y="43"/>
                    <a:pt x="47" y="43"/>
                  </a:cubicBezTo>
                  <a:cubicBezTo>
                    <a:pt x="47" y="57"/>
                    <a:pt x="47" y="57"/>
                    <a:pt x="47" y="57"/>
                  </a:cubicBezTo>
                  <a:lnTo>
                    <a:pt x="0" y="57"/>
                  </a:lnTo>
                  <a:close/>
                </a:path>
              </a:pathLst>
            </a:custGeom>
            <a:solidFill>
              <a:srgbClr val="FFFFFF"/>
            </a:solidFill>
            <a:ln w="9525">
              <a:noFill/>
              <a:round/>
              <a:headEnd/>
              <a:tailEnd/>
            </a:ln>
          </p:spPr>
          <p:txBody>
            <a:bodyPr/>
            <a:lstStyle/>
            <a:p>
              <a:endParaRPr lang="en-US"/>
            </a:p>
          </p:txBody>
        </p:sp>
        <p:sp>
          <p:nvSpPr>
            <p:cNvPr id="54392" name="Rectangle 120"/>
            <p:cNvSpPr>
              <a:spLocks noChangeArrowheads="1"/>
            </p:cNvSpPr>
            <p:nvPr/>
          </p:nvSpPr>
          <p:spPr bwMode="auto">
            <a:xfrm>
              <a:off x="2431" y="3186"/>
              <a:ext cx="41" cy="29"/>
            </a:xfrm>
            <a:prstGeom prst="rect">
              <a:avLst/>
            </a:prstGeom>
            <a:solidFill>
              <a:srgbClr val="FFFFFF"/>
            </a:solidFill>
            <a:ln w="9525">
              <a:noFill/>
              <a:miter lim="800000"/>
              <a:headEnd/>
              <a:tailEnd/>
            </a:ln>
          </p:spPr>
          <p:txBody>
            <a:bodyPr/>
            <a:lstStyle/>
            <a:p>
              <a:endParaRPr lang="en-US"/>
            </a:p>
          </p:txBody>
        </p:sp>
        <p:sp>
          <p:nvSpPr>
            <p:cNvPr id="54393" name="Freeform 121"/>
            <p:cNvSpPr>
              <a:spLocks/>
            </p:cNvSpPr>
            <p:nvPr/>
          </p:nvSpPr>
          <p:spPr bwMode="auto">
            <a:xfrm>
              <a:off x="2546" y="3130"/>
              <a:ext cx="57" cy="111"/>
            </a:xfrm>
            <a:custGeom>
              <a:avLst/>
              <a:gdLst/>
              <a:ahLst/>
              <a:cxnLst>
                <a:cxn ang="0">
                  <a:pos x="29" y="57"/>
                </a:cxn>
                <a:cxn ang="0">
                  <a:pos x="13" y="57"/>
                </a:cxn>
                <a:cxn ang="0">
                  <a:pos x="13" y="24"/>
                </a:cxn>
                <a:cxn ang="0">
                  <a:pos x="0" y="24"/>
                </a:cxn>
                <a:cxn ang="0">
                  <a:pos x="0" y="13"/>
                </a:cxn>
                <a:cxn ang="0">
                  <a:pos x="17" y="0"/>
                </a:cxn>
                <a:cxn ang="0">
                  <a:pos x="29" y="0"/>
                </a:cxn>
                <a:cxn ang="0">
                  <a:pos x="29" y="57"/>
                </a:cxn>
              </a:cxnLst>
              <a:rect l="0" t="0" r="r" b="b"/>
              <a:pathLst>
                <a:path w="29" h="57">
                  <a:moveTo>
                    <a:pt x="29" y="57"/>
                  </a:moveTo>
                  <a:cubicBezTo>
                    <a:pt x="13" y="57"/>
                    <a:pt x="13" y="57"/>
                    <a:pt x="13" y="57"/>
                  </a:cubicBezTo>
                  <a:cubicBezTo>
                    <a:pt x="13" y="24"/>
                    <a:pt x="13" y="24"/>
                    <a:pt x="13" y="24"/>
                  </a:cubicBezTo>
                  <a:cubicBezTo>
                    <a:pt x="0" y="24"/>
                    <a:pt x="0" y="24"/>
                    <a:pt x="0" y="24"/>
                  </a:cubicBezTo>
                  <a:cubicBezTo>
                    <a:pt x="0" y="13"/>
                    <a:pt x="0" y="13"/>
                    <a:pt x="0" y="13"/>
                  </a:cubicBezTo>
                  <a:cubicBezTo>
                    <a:pt x="8" y="13"/>
                    <a:pt x="15" y="10"/>
                    <a:pt x="17" y="0"/>
                  </a:cubicBezTo>
                  <a:cubicBezTo>
                    <a:pt x="29" y="0"/>
                    <a:pt x="29" y="0"/>
                    <a:pt x="29" y="0"/>
                  </a:cubicBezTo>
                  <a:lnTo>
                    <a:pt x="29" y="57"/>
                  </a:lnTo>
                  <a:close/>
                </a:path>
              </a:pathLst>
            </a:custGeom>
            <a:solidFill>
              <a:srgbClr val="FFFFFF"/>
            </a:solidFill>
            <a:ln w="9525">
              <a:noFill/>
              <a:round/>
              <a:headEnd/>
              <a:tailEnd/>
            </a:ln>
          </p:spPr>
          <p:txBody>
            <a:bodyPr/>
            <a:lstStyle/>
            <a:p>
              <a:endParaRPr lang="en-US"/>
            </a:p>
          </p:txBody>
        </p:sp>
        <p:sp>
          <p:nvSpPr>
            <p:cNvPr id="54394" name="Freeform 122"/>
            <p:cNvSpPr>
              <a:spLocks noEditPoints="1"/>
            </p:cNvSpPr>
            <p:nvPr/>
          </p:nvSpPr>
          <p:spPr bwMode="auto">
            <a:xfrm>
              <a:off x="2638" y="3130"/>
              <a:ext cx="95" cy="113"/>
            </a:xfrm>
            <a:custGeom>
              <a:avLst/>
              <a:gdLst/>
              <a:ahLst/>
              <a:cxnLst>
                <a:cxn ang="0">
                  <a:pos x="2" y="16"/>
                </a:cxn>
                <a:cxn ang="0">
                  <a:pos x="25" y="0"/>
                </a:cxn>
                <a:cxn ang="0">
                  <a:pos x="47" y="15"/>
                </a:cxn>
                <a:cxn ang="0">
                  <a:pos x="40" y="27"/>
                </a:cxn>
                <a:cxn ang="0">
                  <a:pos x="49" y="40"/>
                </a:cxn>
                <a:cxn ang="0">
                  <a:pos x="25" y="58"/>
                </a:cxn>
                <a:cxn ang="0">
                  <a:pos x="0" y="40"/>
                </a:cxn>
                <a:cxn ang="0">
                  <a:pos x="10" y="27"/>
                </a:cxn>
                <a:cxn ang="0">
                  <a:pos x="2" y="16"/>
                </a:cxn>
                <a:cxn ang="0">
                  <a:pos x="32" y="39"/>
                </a:cxn>
                <a:cxn ang="0">
                  <a:pos x="25" y="32"/>
                </a:cxn>
                <a:cxn ang="0">
                  <a:pos x="17" y="40"/>
                </a:cxn>
                <a:cxn ang="0">
                  <a:pos x="27" y="46"/>
                </a:cxn>
                <a:cxn ang="0">
                  <a:pos x="32" y="39"/>
                </a:cxn>
                <a:cxn ang="0">
                  <a:pos x="32" y="17"/>
                </a:cxn>
                <a:cxn ang="0">
                  <a:pos x="25" y="11"/>
                </a:cxn>
                <a:cxn ang="0">
                  <a:pos x="18" y="17"/>
                </a:cxn>
                <a:cxn ang="0">
                  <a:pos x="25" y="23"/>
                </a:cxn>
                <a:cxn ang="0">
                  <a:pos x="32" y="17"/>
                </a:cxn>
              </a:cxnLst>
              <a:rect l="0" t="0" r="r" b="b"/>
              <a:pathLst>
                <a:path w="49" h="58">
                  <a:moveTo>
                    <a:pt x="2" y="16"/>
                  </a:moveTo>
                  <a:cubicBezTo>
                    <a:pt x="2" y="5"/>
                    <a:pt x="13" y="0"/>
                    <a:pt x="25" y="0"/>
                  </a:cubicBezTo>
                  <a:cubicBezTo>
                    <a:pt x="38" y="0"/>
                    <a:pt x="47" y="6"/>
                    <a:pt x="47" y="15"/>
                  </a:cubicBezTo>
                  <a:cubicBezTo>
                    <a:pt x="47" y="21"/>
                    <a:pt x="45" y="25"/>
                    <a:pt x="40" y="27"/>
                  </a:cubicBezTo>
                  <a:cubicBezTo>
                    <a:pt x="46" y="29"/>
                    <a:pt x="49" y="34"/>
                    <a:pt x="49" y="40"/>
                  </a:cubicBezTo>
                  <a:cubicBezTo>
                    <a:pt x="49" y="52"/>
                    <a:pt x="39" y="58"/>
                    <a:pt x="25" y="58"/>
                  </a:cubicBezTo>
                  <a:cubicBezTo>
                    <a:pt x="12" y="58"/>
                    <a:pt x="0" y="53"/>
                    <a:pt x="0" y="40"/>
                  </a:cubicBezTo>
                  <a:cubicBezTo>
                    <a:pt x="0" y="34"/>
                    <a:pt x="4" y="30"/>
                    <a:pt x="10" y="27"/>
                  </a:cubicBezTo>
                  <a:cubicBezTo>
                    <a:pt x="5" y="25"/>
                    <a:pt x="2" y="23"/>
                    <a:pt x="2" y="16"/>
                  </a:cubicBezTo>
                  <a:close/>
                  <a:moveTo>
                    <a:pt x="32" y="39"/>
                  </a:moveTo>
                  <a:cubicBezTo>
                    <a:pt x="32" y="35"/>
                    <a:pt x="29" y="32"/>
                    <a:pt x="25" y="32"/>
                  </a:cubicBezTo>
                  <a:cubicBezTo>
                    <a:pt x="20" y="32"/>
                    <a:pt x="17" y="35"/>
                    <a:pt x="17" y="40"/>
                  </a:cubicBezTo>
                  <a:cubicBezTo>
                    <a:pt x="17" y="45"/>
                    <a:pt x="22" y="47"/>
                    <a:pt x="27" y="46"/>
                  </a:cubicBezTo>
                  <a:cubicBezTo>
                    <a:pt x="31" y="46"/>
                    <a:pt x="32" y="43"/>
                    <a:pt x="32" y="39"/>
                  </a:cubicBezTo>
                  <a:close/>
                  <a:moveTo>
                    <a:pt x="32" y="17"/>
                  </a:moveTo>
                  <a:cubicBezTo>
                    <a:pt x="32" y="13"/>
                    <a:pt x="29" y="11"/>
                    <a:pt x="25" y="11"/>
                  </a:cubicBezTo>
                  <a:cubicBezTo>
                    <a:pt x="21" y="11"/>
                    <a:pt x="18" y="13"/>
                    <a:pt x="18" y="17"/>
                  </a:cubicBezTo>
                  <a:cubicBezTo>
                    <a:pt x="18" y="22"/>
                    <a:pt x="21" y="23"/>
                    <a:pt x="25" y="23"/>
                  </a:cubicBezTo>
                  <a:cubicBezTo>
                    <a:pt x="28" y="23"/>
                    <a:pt x="32" y="21"/>
                    <a:pt x="32" y="17"/>
                  </a:cubicBezTo>
                  <a:close/>
                </a:path>
              </a:pathLst>
            </a:custGeom>
            <a:solidFill>
              <a:srgbClr val="FFFFFF"/>
            </a:solidFill>
            <a:ln w="9525">
              <a:noFill/>
              <a:round/>
              <a:headEnd/>
              <a:tailEnd/>
            </a:ln>
          </p:spPr>
          <p:txBody>
            <a:bodyPr/>
            <a:lstStyle/>
            <a:p>
              <a:endParaRPr lang="en-US"/>
            </a:p>
          </p:txBody>
        </p:sp>
        <p:sp>
          <p:nvSpPr>
            <p:cNvPr id="54395" name="Freeform 123"/>
            <p:cNvSpPr>
              <a:spLocks noEditPoints="1"/>
            </p:cNvSpPr>
            <p:nvPr/>
          </p:nvSpPr>
          <p:spPr bwMode="auto">
            <a:xfrm>
              <a:off x="2743" y="3130"/>
              <a:ext cx="96" cy="113"/>
            </a:xfrm>
            <a:custGeom>
              <a:avLst/>
              <a:gdLst/>
              <a:ahLst/>
              <a:cxnLst>
                <a:cxn ang="0">
                  <a:pos x="24" y="0"/>
                </a:cxn>
                <a:cxn ang="0">
                  <a:pos x="49" y="28"/>
                </a:cxn>
                <a:cxn ang="0">
                  <a:pos x="24" y="58"/>
                </a:cxn>
                <a:cxn ang="0">
                  <a:pos x="0" y="28"/>
                </a:cxn>
                <a:cxn ang="0">
                  <a:pos x="24" y="0"/>
                </a:cxn>
                <a:cxn ang="0">
                  <a:pos x="32" y="29"/>
                </a:cxn>
                <a:cxn ang="0">
                  <a:pos x="24" y="12"/>
                </a:cxn>
                <a:cxn ang="0">
                  <a:pos x="16" y="29"/>
                </a:cxn>
                <a:cxn ang="0">
                  <a:pos x="24" y="46"/>
                </a:cxn>
                <a:cxn ang="0">
                  <a:pos x="32" y="29"/>
                </a:cxn>
              </a:cxnLst>
              <a:rect l="0" t="0" r="r" b="b"/>
              <a:pathLst>
                <a:path w="49" h="58">
                  <a:moveTo>
                    <a:pt x="24" y="0"/>
                  </a:moveTo>
                  <a:cubicBezTo>
                    <a:pt x="39" y="0"/>
                    <a:pt x="49" y="10"/>
                    <a:pt x="49" y="28"/>
                  </a:cubicBezTo>
                  <a:cubicBezTo>
                    <a:pt x="49" y="44"/>
                    <a:pt x="42" y="58"/>
                    <a:pt x="24" y="58"/>
                  </a:cubicBezTo>
                  <a:cubicBezTo>
                    <a:pt x="6" y="58"/>
                    <a:pt x="0" y="44"/>
                    <a:pt x="0" y="28"/>
                  </a:cubicBezTo>
                  <a:cubicBezTo>
                    <a:pt x="0" y="8"/>
                    <a:pt x="11" y="0"/>
                    <a:pt x="24" y="0"/>
                  </a:cubicBezTo>
                  <a:close/>
                  <a:moveTo>
                    <a:pt x="32" y="29"/>
                  </a:moveTo>
                  <a:cubicBezTo>
                    <a:pt x="32" y="23"/>
                    <a:pt x="32" y="12"/>
                    <a:pt x="24" y="12"/>
                  </a:cubicBezTo>
                  <a:cubicBezTo>
                    <a:pt x="16" y="12"/>
                    <a:pt x="16" y="24"/>
                    <a:pt x="16" y="29"/>
                  </a:cubicBezTo>
                  <a:cubicBezTo>
                    <a:pt x="16" y="39"/>
                    <a:pt x="18" y="46"/>
                    <a:pt x="24" y="46"/>
                  </a:cubicBezTo>
                  <a:cubicBezTo>
                    <a:pt x="30" y="46"/>
                    <a:pt x="32" y="39"/>
                    <a:pt x="32" y="29"/>
                  </a:cubicBezTo>
                  <a:close/>
                </a:path>
              </a:pathLst>
            </a:custGeom>
            <a:solidFill>
              <a:srgbClr val="FFFFFF"/>
            </a:solidFill>
            <a:ln w="9525">
              <a:noFill/>
              <a:round/>
              <a:headEnd/>
              <a:tailEnd/>
            </a:ln>
          </p:spPr>
          <p:txBody>
            <a:bodyPr/>
            <a:lstStyle/>
            <a:p>
              <a:endParaRPr lang="en-US"/>
            </a:p>
          </p:txBody>
        </p:sp>
        <p:sp>
          <p:nvSpPr>
            <p:cNvPr id="54396" name="Freeform 124"/>
            <p:cNvSpPr>
              <a:spLocks noEditPoints="1"/>
            </p:cNvSpPr>
            <p:nvPr/>
          </p:nvSpPr>
          <p:spPr bwMode="auto">
            <a:xfrm>
              <a:off x="2901" y="3157"/>
              <a:ext cx="92" cy="111"/>
            </a:xfrm>
            <a:custGeom>
              <a:avLst/>
              <a:gdLst/>
              <a:ahLst/>
              <a:cxnLst>
                <a:cxn ang="0">
                  <a:pos x="15" y="1"/>
                </a:cxn>
                <a:cxn ang="0">
                  <a:pos x="15" y="7"/>
                </a:cxn>
                <a:cxn ang="0">
                  <a:pos x="15" y="7"/>
                </a:cxn>
                <a:cxn ang="0">
                  <a:pos x="28" y="0"/>
                </a:cxn>
                <a:cxn ang="0">
                  <a:pos x="47" y="22"/>
                </a:cxn>
                <a:cxn ang="0">
                  <a:pos x="27" y="44"/>
                </a:cxn>
                <a:cxn ang="0">
                  <a:pos x="17" y="39"/>
                </a:cxn>
                <a:cxn ang="0">
                  <a:pos x="17" y="57"/>
                </a:cxn>
                <a:cxn ang="0">
                  <a:pos x="0" y="57"/>
                </a:cxn>
                <a:cxn ang="0">
                  <a:pos x="0" y="1"/>
                </a:cxn>
                <a:cxn ang="0">
                  <a:pos x="15" y="1"/>
                </a:cxn>
                <a:cxn ang="0">
                  <a:pos x="30" y="22"/>
                </a:cxn>
                <a:cxn ang="0">
                  <a:pos x="23" y="12"/>
                </a:cxn>
                <a:cxn ang="0">
                  <a:pos x="16" y="22"/>
                </a:cxn>
                <a:cxn ang="0">
                  <a:pos x="23" y="31"/>
                </a:cxn>
                <a:cxn ang="0">
                  <a:pos x="30" y="22"/>
                </a:cxn>
              </a:cxnLst>
              <a:rect l="0" t="0" r="r" b="b"/>
              <a:pathLst>
                <a:path w="47" h="57">
                  <a:moveTo>
                    <a:pt x="15" y="1"/>
                  </a:moveTo>
                  <a:cubicBezTo>
                    <a:pt x="15" y="7"/>
                    <a:pt x="15" y="7"/>
                    <a:pt x="15" y="7"/>
                  </a:cubicBezTo>
                  <a:cubicBezTo>
                    <a:pt x="15" y="7"/>
                    <a:pt x="15" y="7"/>
                    <a:pt x="15" y="7"/>
                  </a:cubicBezTo>
                  <a:cubicBezTo>
                    <a:pt x="17" y="2"/>
                    <a:pt x="23" y="0"/>
                    <a:pt x="28" y="0"/>
                  </a:cubicBezTo>
                  <a:cubicBezTo>
                    <a:pt x="41" y="0"/>
                    <a:pt x="47" y="10"/>
                    <a:pt x="47" y="22"/>
                  </a:cubicBezTo>
                  <a:cubicBezTo>
                    <a:pt x="47" y="38"/>
                    <a:pt x="37" y="44"/>
                    <a:pt x="27" y="44"/>
                  </a:cubicBezTo>
                  <a:cubicBezTo>
                    <a:pt x="23" y="44"/>
                    <a:pt x="19" y="42"/>
                    <a:pt x="17" y="39"/>
                  </a:cubicBezTo>
                  <a:cubicBezTo>
                    <a:pt x="17" y="57"/>
                    <a:pt x="17" y="57"/>
                    <a:pt x="17" y="57"/>
                  </a:cubicBezTo>
                  <a:cubicBezTo>
                    <a:pt x="0" y="57"/>
                    <a:pt x="0" y="57"/>
                    <a:pt x="0" y="57"/>
                  </a:cubicBezTo>
                  <a:cubicBezTo>
                    <a:pt x="0" y="1"/>
                    <a:pt x="0" y="1"/>
                    <a:pt x="0" y="1"/>
                  </a:cubicBezTo>
                  <a:lnTo>
                    <a:pt x="15" y="1"/>
                  </a:lnTo>
                  <a:close/>
                  <a:moveTo>
                    <a:pt x="30" y="22"/>
                  </a:moveTo>
                  <a:cubicBezTo>
                    <a:pt x="30" y="15"/>
                    <a:pt x="27" y="12"/>
                    <a:pt x="23" y="12"/>
                  </a:cubicBezTo>
                  <a:cubicBezTo>
                    <a:pt x="19" y="12"/>
                    <a:pt x="16" y="16"/>
                    <a:pt x="16" y="22"/>
                  </a:cubicBezTo>
                  <a:cubicBezTo>
                    <a:pt x="16" y="27"/>
                    <a:pt x="19" y="31"/>
                    <a:pt x="23" y="31"/>
                  </a:cubicBezTo>
                  <a:cubicBezTo>
                    <a:pt x="27" y="31"/>
                    <a:pt x="30" y="28"/>
                    <a:pt x="30" y="22"/>
                  </a:cubicBezTo>
                  <a:close/>
                </a:path>
              </a:pathLst>
            </a:custGeom>
            <a:solidFill>
              <a:srgbClr val="FFFFFF"/>
            </a:solidFill>
            <a:ln w="9525">
              <a:noFill/>
              <a:round/>
              <a:headEnd/>
              <a:tailEnd/>
            </a:ln>
          </p:spPr>
          <p:txBody>
            <a:bodyPr/>
            <a:lstStyle/>
            <a:p>
              <a:endParaRPr lang="en-US"/>
            </a:p>
          </p:txBody>
        </p:sp>
        <p:sp>
          <p:nvSpPr>
            <p:cNvPr id="54397" name="Freeform 125"/>
            <p:cNvSpPr>
              <a:spLocks noEditPoints="1"/>
            </p:cNvSpPr>
            <p:nvPr/>
          </p:nvSpPr>
          <p:spPr bwMode="auto">
            <a:xfrm>
              <a:off x="3004" y="3157"/>
              <a:ext cx="92" cy="111"/>
            </a:xfrm>
            <a:custGeom>
              <a:avLst/>
              <a:gdLst/>
              <a:ahLst/>
              <a:cxnLst>
                <a:cxn ang="0">
                  <a:pos x="15" y="1"/>
                </a:cxn>
                <a:cxn ang="0">
                  <a:pos x="15" y="7"/>
                </a:cxn>
                <a:cxn ang="0">
                  <a:pos x="15" y="7"/>
                </a:cxn>
                <a:cxn ang="0">
                  <a:pos x="29" y="0"/>
                </a:cxn>
                <a:cxn ang="0">
                  <a:pos x="47" y="22"/>
                </a:cxn>
                <a:cxn ang="0">
                  <a:pos x="28" y="44"/>
                </a:cxn>
                <a:cxn ang="0">
                  <a:pos x="17" y="39"/>
                </a:cxn>
                <a:cxn ang="0">
                  <a:pos x="17" y="57"/>
                </a:cxn>
                <a:cxn ang="0">
                  <a:pos x="0" y="57"/>
                </a:cxn>
                <a:cxn ang="0">
                  <a:pos x="0" y="1"/>
                </a:cxn>
                <a:cxn ang="0">
                  <a:pos x="15" y="1"/>
                </a:cxn>
                <a:cxn ang="0">
                  <a:pos x="31" y="22"/>
                </a:cxn>
                <a:cxn ang="0">
                  <a:pos x="23" y="12"/>
                </a:cxn>
                <a:cxn ang="0">
                  <a:pos x="17" y="22"/>
                </a:cxn>
                <a:cxn ang="0">
                  <a:pos x="23" y="31"/>
                </a:cxn>
                <a:cxn ang="0">
                  <a:pos x="31" y="22"/>
                </a:cxn>
              </a:cxnLst>
              <a:rect l="0" t="0" r="r" b="b"/>
              <a:pathLst>
                <a:path w="47" h="57">
                  <a:moveTo>
                    <a:pt x="15" y="1"/>
                  </a:moveTo>
                  <a:cubicBezTo>
                    <a:pt x="15" y="7"/>
                    <a:pt x="15" y="7"/>
                    <a:pt x="15" y="7"/>
                  </a:cubicBezTo>
                  <a:cubicBezTo>
                    <a:pt x="15" y="7"/>
                    <a:pt x="15" y="7"/>
                    <a:pt x="15" y="7"/>
                  </a:cubicBezTo>
                  <a:cubicBezTo>
                    <a:pt x="18" y="2"/>
                    <a:pt x="24" y="0"/>
                    <a:pt x="29" y="0"/>
                  </a:cubicBezTo>
                  <a:cubicBezTo>
                    <a:pt x="41" y="0"/>
                    <a:pt x="47" y="10"/>
                    <a:pt x="47" y="22"/>
                  </a:cubicBezTo>
                  <a:cubicBezTo>
                    <a:pt x="47" y="38"/>
                    <a:pt x="37" y="44"/>
                    <a:pt x="28" y="44"/>
                  </a:cubicBezTo>
                  <a:cubicBezTo>
                    <a:pt x="23" y="44"/>
                    <a:pt x="20" y="42"/>
                    <a:pt x="17" y="39"/>
                  </a:cubicBezTo>
                  <a:cubicBezTo>
                    <a:pt x="17" y="57"/>
                    <a:pt x="17" y="57"/>
                    <a:pt x="17" y="57"/>
                  </a:cubicBezTo>
                  <a:cubicBezTo>
                    <a:pt x="0" y="57"/>
                    <a:pt x="0" y="57"/>
                    <a:pt x="0" y="57"/>
                  </a:cubicBezTo>
                  <a:cubicBezTo>
                    <a:pt x="0" y="1"/>
                    <a:pt x="0" y="1"/>
                    <a:pt x="0" y="1"/>
                  </a:cubicBezTo>
                  <a:lnTo>
                    <a:pt x="15" y="1"/>
                  </a:lnTo>
                  <a:close/>
                  <a:moveTo>
                    <a:pt x="31" y="22"/>
                  </a:moveTo>
                  <a:cubicBezTo>
                    <a:pt x="31" y="15"/>
                    <a:pt x="28" y="12"/>
                    <a:pt x="23" y="12"/>
                  </a:cubicBezTo>
                  <a:cubicBezTo>
                    <a:pt x="19" y="12"/>
                    <a:pt x="17" y="16"/>
                    <a:pt x="17" y="22"/>
                  </a:cubicBezTo>
                  <a:cubicBezTo>
                    <a:pt x="17" y="27"/>
                    <a:pt x="19" y="31"/>
                    <a:pt x="23" y="31"/>
                  </a:cubicBezTo>
                  <a:cubicBezTo>
                    <a:pt x="28" y="31"/>
                    <a:pt x="31" y="28"/>
                    <a:pt x="31" y="22"/>
                  </a:cubicBezTo>
                  <a:close/>
                </a:path>
              </a:pathLst>
            </a:custGeom>
            <a:solidFill>
              <a:srgbClr val="FFFFFF"/>
            </a:solidFill>
            <a:ln w="9525">
              <a:noFill/>
              <a:round/>
              <a:headEnd/>
              <a:tailEnd/>
            </a:ln>
          </p:spPr>
          <p:txBody>
            <a:bodyPr/>
            <a:lstStyle/>
            <a:p>
              <a:endParaRPr lang="en-US"/>
            </a:p>
          </p:txBody>
        </p:sp>
        <p:sp>
          <p:nvSpPr>
            <p:cNvPr id="54398" name="Freeform 126"/>
            <p:cNvSpPr>
              <a:spLocks/>
            </p:cNvSpPr>
            <p:nvPr/>
          </p:nvSpPr>
          <p:spPr bwMode="auto">
            <a:xfrm>
              <a:off x="3110" y="3157"/>
              <a:ext cx="142" cy="84"/>
            </a:xfrm>
            <a:custGeom>
              <a:avLst/>
              <a:gdLst/>
              <a:ahLst/>
              <a:cxnLst>
                <a:cxn ang="0">
                  <a:pos x="0" y="1"/>
                </a:cxn>
                <a:cxn ang="0">
                  <a:pos x="15" y="1"/>
                </a:cxn>
                <a:cxn ang="0">
                  <a:pos x="15" y="7"/>
                </a:cxn>
                <a:cxn ang="0">
                  <a:pos x="28" y="0"/>
                </a:cxn>
                <a:cxn ang="0">
                  <a:pos x="42" y="8"/>
                </a:cxn>
                <a:cxn ang="0">
                  <a:pos x="56" y="0"/>
                </a:cxn>
                <a:cxn ang="0">
                  <a:pos x="73" y="18"/>
                </a:cxn>
                <a:cxn ang="0">
                  <a:pos x="73" y="43"/>
                </a:cxn>
                <a:cxn ang="0">
                  <a:pos x="56" y="43"/>
                </a:cxn>
                <a:cxn ang="0">
                  <a:pos x="56" y="22"/>
                </a:cxn>
                <a:cxn ang="0">
                  <a:pos x="50" y="13"/>
                </a:cxn>
                <a:cxn ang="0">
                  <a:pos x="44" y="22"/>
                </a:cxn>
                <a:cxn ang="0">
                  <a:pos x="44" y="43"/>
                </a:cxn>
                <a:cxn ang="0">
                  <a:pos x="28" y="43"/>
                </a:cxn>
                <a:cxn ang="0">
                  <a:pos x="28" y="22"/>
                </a:cxn>
                <a:cxn ang="0">
                  <a:pos x="22" y="13"/>
                </a:cxn>
                <a:cxn ang="0">
                  <a:pos x="16" y="22"/>
                </a:cxn>
                <a:cxn ang="0">
                  <a:pos x="16" y="43"/>
                </a:cxn>
                <a:cxn ang="0">
                  <a:pos x="0" y="43"/>
                </a:cxn>
                <a:cxn ang="0">
                  <a:pos x="0" y="1"/>
                </a:cxn>
              </a:cxnLst>
              <a:rect l="0" t="0" r="r" b="b"/>
              <a:pathLst>
                <a:path w="73" h="43">
                  <a:moveTo>
                    <a:pt x="0" y="1"/>
                  </a:moveTo>
                  <a:cubicBezTo>
                    <a:pt x="15" y="1"/>
                    <a:pt x="15" y="1"/>
                    <a:pt x="15" y="1"/>
                  </a:cubicBezTo>
                  <a:cubicBezTo>
                    <a:pt x="15" y="7"/>
                    <a:pt x="15" y="7"/>
                    <a:pt x="15" y="7"/>
                  </a:cubicBezTo>
                  <a:cubicBezTo>
                    <a:pt x="17" y="4"/>
                    <a:pt x="22" y="0"/>
                    <a:pt x="28" y="0"/>
                  </a:cubicBezTo>
                  <a:cubicBezTo>
                    <a:pt x="36" y="0"/>
                    <a:pt x="40" y="3"/>
                    <a:pt x="42" y="8"/>
                  </a:cubicBezTo>
                  <a:cubicBezTo>
                    <a:pt x="46" y="3"/>
                    <a:pt x="50" y="0"/>
                    <a:pt x="56" y="0"/>
                  </a:cubicBezTo>
                  <a:cubicBezTo>
                    <a:pt x="69" y="0"/>
                    <a:pt x="73" y="7"/>
                    <a:pt x="73" y="18"/>
                  </a:cubicBezTo>
                  <a:cubicBezTo>
                    <a:pt x="73" y="43"/>
                    <a:pt x="73" y="43"/>
                    <a:pt x="73" y="43"/>
                  </a:cubicBezTo>
                  <a:cubicBezTo>
                    <a:pt x="56" y="43"/>
                    <a:pt x="56" y="43"/>
                    <a:pt x="56" y="43"/>
                  </a:cubicBezTo>
                  <a:cubicBezTo>
                    <a:pt x="56" y="22"/>
                    <a:pt x="56" y="22"/>
                    <a:pt x="56" y="22"/>
                  </a:cubicBezTo>
                  <a:cubicBezTo>
                    <a:pt x="56" y="15"/>
                    <a:pt x="55" y="13"/>
                    <a:pt x="50" y="13"/>
                  </a:cubicBezTo>
                  <a:cubicBezTo>
                    <a:pt x="45" y="13"/>
                    <a:pt x="44" y="17"/>
                    <a:pt x="44" y="22"/>
                  </a:cubicBezTo>
                  <a:cubicBezTo>
                    <a:pt x="44" y="43"/>
                    <a:pt x="44" y="43"/>
                    <a:pt x="44" y="43"/>
                  </a:cubicBezTo>
                  <a:cubicBezTo>
                    <a:pt x="28" y="43"/>
                    <a:pt x="28" y="43"/>
                    <a:pt x="28" y="43"/>
                  </a:cubicBezTo>
                  <a:cubicBezTo>
                    <a:pt x="28" y="22"/>
                    <a:pt x="28" y="22"/>
                    <a:pt x="28" y="22"/>
                  </a:cubicBezTo>
                  <a:cubicBezTo>
                    <a:pt x="28" y="15"/>
                    <a:pt x="27" y="13"/>
                    <a:pt x="22" y="13"/>
                  </a:cubicBezTo>
                  <a:cubicBezTo>
                    <a:pt x="17" y="13"/>
                    <a:pt x="16" y="17"/>
                    <a:pt x="16" y="22"/>
                  </a:cubicBezTo>
                  <a:cubicBezTo>
                    <a:pt x="16" y="43"/>
                    <a:pt x="16" y="43"/>
                    <a:pt x="16" y="43"/>
                  </a:cubicBezTo>
                  <a:cubicBezTo>
                    <a:pt x="0" y="43"/>
                    <a:pt x="0" y="43"/>
                    <a:pt x="0" y="43"/>
                  </a:cubicBezTo>
                  <a:lnTo>
                    <a:pt x="0" y="1"/>
                  </a:lnTo>
                  <a:close/>
                </a:path>
              </a:pathLst>
            </a:custGeom>
            <a:solidFill>
              <a:srgbClr val="FFFFFF"/>
            </a:solidFill>
            <a:ln w="9525">
              <a:noFill/>
              <a:round/>
              <a:headEnd/>
              <a:tailEnd/>
            </a:ln>
          </p:spPr>
          <p:txBody>
            <a:bodyPr/>
            <a:lstStyle/>
            <a:p>
              <a:endParaRPr lang="en-US"/>
            </a:p>
          </p:txBody>
        </p:sp>
      </p:grpSp>
      <p:sp>
        <p:nvSpPr>
          <p:cNvPr id="54399" name="AutoShape 127"/>
          <p:cNvSpPr>
            <a:spLocks noChangeAspect="1" noChangeArrowheads="1"/>
          </p:cNvSpPr>
          <p:nvPr/>
        </p:nvSpPr>
        <p:spPr bwMode="auto">
          <a:xfrm>
            <a:off x="5875338" y="1379538"/>
            <a:ext cx="1897062" cy="3787775"/>
          </a:xfrm>
          <a:prstGeom prst="can">
            <a:avLst>
              <a:gd name="adj" fmla="val 49916"/>
            </a:avLst>
          </a:prstGeom>
          <a:gradFill rotWithShape="1">
            <a:gsLst>
              <a:gs pos="0">
                <a:srgbClr val="5A7DE0">
                  <a:gamma/>
                  <a:shade val="46275"/>
                  <a:invGamma/>
                </a:srgbClr>
              </a:gs>
              <a:gs pos="50000">
                <a:srgbClr val="5A7DE0"/>
              </a:gs>
              <a:gs pos="100000">
                <a:srgbClr val="5A7DE0">
                  <a:gamma/>
                  <a:shade val="46275"/>
                  <a:invGamma/>
                </a:srgbClr>
              </a:gs>
            </a:gsLst>
            <a:lin ang="0" scaled="1"/>
          </a:gradFill>
          <a:ln w="28575">
            <a:solidFill>
              <a:schemeClr val="bg2"/>
            </a:solidFill>
            <a:round/>
            <a:headEnd/>
            <a:tailEnd/>
          </a:ln>
          <a:effectLst/>
        </p:spPr>
        <p:txBody>
          <a:bodyPr wrap="none" anchor="ctr"/>
          <a:lstStyle/>
          <a:p>
            <a:endParaRPr lang="en-US"/>
          </a:p>
        </p:txBody>
      </p:sp>
      <p:grpSp>
        <p:nvGrpSpPr>
          <p:cNvPr id="4" name="Group 128"/>
          <p:cNvGrpSpPr>
            <a:grpSpLocks/>
          </p:cNvGrpSpPr>
          <p:nvPr/>
        </p:nvGrpSpPr>
        <p:grpSpPr bwMode="auto">
          <a:xfrm>
            <a:off x="3551238" y="1731963"/>
            <a:ext cx="3962400" cy="195262"/>
            <a:chOff x="2349" y="874"/>
            <a:chExt cx="2621" cy="115"/>
          </a:xfrm>
        </p:grpSpPr>
        <p:sp>
          <p:nvSpPr>
            <p:cNvPr id="54401" name="Freeform 129"/>
            <p:cNvSpPr>
              <a:spLocks/>
            </p:cNvSpPr>
            <p:nvPr/>
          </p:nvSpPr>
          <p:spPr bwMode="auto">
            <a:xfrm>
              <a:off x="2349" y="880"/>
              <a:ext cx="55" cy="107"/>
            </a:xfrm>
            <a:custGeom>
              <a:avLst/>
              <a:gdLst/>
              <a:ahLst/>
              <a:cxnLst>
                <a:cxn ang="0">
                  <a:pos x="28" y="55"/>
                </a:cxn>
                <a:cxn ang="0">
                  <a:pos x="12" y="55"/>
                </a:cxn>
                <a:cxn ang="0">
                  <a:pos x="12" y="23"/>
                </a:cxn>
                <a:cxn ang="0">
                  <a:pos x="0" y="23"/>
                </a:cxn>
                <a:cxn ang="0">
                  <a:pos x="0" y="13"/>
                </a:cxn>
                <a:cxn ang="0">
                  <a:pos x="16" y="0"/>
                </a:cxn>
                <a:cxn ang="0">
                  <a:pos x="28" y="0"/>
                </a:cxn>
                <a:cxn ang="0">
                  <a:pos x="28" y="55"/>
                </a:cxn>
              </a:cxnLst>
              <a:rect l="0" t="0" r="r" b="b"/>
              <a:pathLst>
                <a:path w="28" h="55">
                  <a:moveTo>
                    <a:pt x="28" y="55"/>
                  </a:moveTo>
                  <a:cubicBezTo>
                    <a:pt x="12" y="55"/>
                    <a:pt x="12" y="55"/>
                    <a:pt x="12" y="55"/>
                  </a:cubicBezTo>
                  <a:cubicBezTo>
                    <a:pt x="12" y="23"/>
                    <a:pt x="12" y="23"/>
                    <a:pt x="12" y="23"/>
                  </a:cubicBezTo>
                  <a:cubicBezTo>
                    <a:pt x="0" y="23"/>
                    <a:pt x="0" y="23"/>
                    <a:pt x="0" y="23"/>
                  </a:cubicBezTo>
                  <a:cubicBezTo>
                    <a:pt x="0" y="13"/>
                    <a:pt x="0" y="13"/>
                    <a:pt x="0" y="13"/>
                  </a:cubicBezTo>
                  <a:cubicBezTo>
                    <a:pt x="8" y="12"/>
                    <a:pt x="14" y="9"/>
                    <a:pt x="16" y="0"/>
                  </a:cubicBezTo>
                  <a:cubicBezTo>
                    <a:pt x="28" y="0"/>
                    <a:pt x="28" y="0"/>
                    <a:pt x="28" y="0"/>
                  </a:cubicBezTo>
                  <a:lnTo>
                    <a:pt x="28" y="55"/>
                  </a:lnTo>
                  <a:close/>
                </a:path>
              </a:pathLst>
            </a:custGeom>
            <a:solidFill>
              <a:srgbClr val="FFFFFF"/>
            </a:solidFill>
            <a:ln w="9525">
              <a:noFill/>
              <a:round/>
              <a:headEnd/>
              <a:tailEnd/>
            </a:ln>
          </p:spPr>
          <p:txBody>
            <a:bodyPr/>
            <a:lstStyle/>
            <a:p>
              <a:endParaRPr lang="en-US"/>
            </a:p>
          </p:txBody>
        </p:sp>
        <p:sp>
          <p:nvSpPr>
            <p:cNvPr id="54402" name="Freeform 130"/>
            <p:cNvSpPr>
              <a:spLocks/>
            </p:cNvSpPr>
            <p:nvPr/>
          </p:nvSpPr>
          <p:spPr bwMode="auto">
            <a:xfrm>
              <a:off x="2439" y="907"/>
              <a:ext cx="82" cy="82"/>
            </a:xfrm>
            <a:custGeom>
              <a:avLst/>
              <a:gdLst/>
              <a:ahLst/>
              <a:cxnLst>
                <a:cxn ang="0">
                  <a:pos x="15" y="28"/>
                </a:cxn>
                <a:cxn ang="0">
                  <a:pos x="17" y="32"/>
                </a:cxn>
                <a:cxn ang="0">
                  <a:pos x="21" y="33"/>
                </a:cxn>
                <a:cxn ang="0">
                  <a:pos x="26" y="30"/>
                </a:cxn>
                <a:cxn ang="0">
                  <a:pos x="1" y="13"/>
                </a:cxn>
                <a:cxn ang="0">
                  <a:pos x="20" y="0"/>
                </a:cxn>
                <a:cxn ang="0">
                  <a:pos x="40" y="12"/>
                </a:cxn>
                <a:cxn ang="0">
                  <a:pos x="26" y="12"/>
                </a:cxn>
                <a:cxn ang="0">
                  <a:pos x="24" y="9"/>
                </a:cxn>
                <a:cxn ang="0">
                  <a:pos x="21" y="8"/>
                </a:cxn>
                <a:cxn ang="0">
                  <a:pos x="17" y="11"/>
                </a:cxn>
                <a:cxn ang="0">
                  <a:pos x="42" y="28"/>
                </a:cxn>
                <a:cxn ang="0">
                  <a:pos x="20" y="42"/>
                </a:cxn>
                <a:cxn ang="0">
                  <a:pos x="0" y="28"/>
                </a:cxn>
                <a:cxn ang="0">
                  <a:pos x="15" y="28"/>
                </a:cxn>
              </a:cxnLst>
              <a:rect l="0" t="0" r="r" b="b"/>
              <a:pathLst>
                <a:path w="42" h="42">
                  <a:moveTo>
                    <a:pt x="15" y="28"/>
                  </a:moveTo>
                  <a:cubicBezTo>
                    <a:pt x="15" y="30"/>
                    <a:pt x="16" y="31"/>
                    <a:pt x="17" y="32"/>
                  </a:cubicBezTo>
                  <a:cubicBezTo>
                    <a:pt x="18" y="33"/>
                    <a:pt x="19" y="33"/>
                    <a:pt x="21" y="33"/>
                  </a:cubicBezTo>
                  <a:cubicBezTo>
                    <a:pt x="23" y="33"/>
                    <a:pt x="26" y="33"/>
                    <a:pt x="26" y="30"/>
                  </a:cubicBezTo>
                  <a:cubicBezTo>
                    <a:pt x="26" y="23"/>
                    <a:pt x="1" y="28"/>
                    <a:pt x="1" y="13"/>
                  </a:cubicBezTo>
                  <a:cubicBezTo>
                    <a:pt x="1" y="3"/>
                    <a:pt x="12" y="0"/>
                    <a:pt x="20" y="0"/>
                  </a:cubicBezTo>
                  <a:cubicBezTo>
                    <a:pt x="29" y="0"/>
                    <a:pt x="39" y="2"/>
                    <a:pt x="40" y="12"/>
                  </a:cubicBezTo>
                  <a:cubicBezTo>
                    <a:pt x="26" y="12"/>
                    <a:pt x="26" y="12"/>
                    <a:pt x="26" y="12"/>
                  </a:cubicBezTo>
                  <a:cubicBezTo>
                    <a:pt x="26" y="11"/>
                    <a:pt x="25" y="10"/>
                    <a:pt x="24" y="9"/>
                  </a:cubicBezTo>
                  <a:cubicBezTo>
                    <a:pt x="23" y="9"/>
                    <a:pt x="22" y="8"/>
                    <a:pt x="21" y="8"/>
                  </a:cubicBezTo>
                  <a:cubicBezTo>
                    <a:pt x="18" y="8"/>
                    <a:pt x="17" y="9"/>
                    <a:pt x="17" y="11"/>
                  </a:cubicBezTo>
                  <a:cubicBezTo>
                    <a:pt x="17" y="17"/>
                    <a:pt x="42" y="13"/>
                    <a:pt x="42" y="28"/>
                  </a:cubicBezTo>
                  <a:cubicBezTo>
                    <a:pt x="42" y="36"/>
                    <a:pt x="35" y="42"/>
                    <a:pt x="20" y="42"/>
                  </a:cubicBezTo>
                  <a:cubicBezTo>
                    <a:pt x="11" y="42"/>
                    <a:pt x="1" y="39"/>
                    <a:pt x="0" y="28"/>
                  </a:cubicBezTo>
                  <a:lnTo>
                    <a:pt x="15" y="28"/>
                  </a:lnTo>
                  <a:close/>
                </a:path>
              </a:pathLst>
            </a:custGeom>
            <a:solidFill>
              <a:srgbClr val="FFFFFF"/>
            </a:solidFill>
            <a:ln w="9525">
              <a:noFill/>
              <a:round/>
              <a:headEnd/>
              <a:tailEnd/>
            </a:ln>
          </p:spPr>
          <p:txBody>
            <a:bodyPr/>
            <a:lstStyle/>
            <a:p>
              <a:endParaRPr lang="en-US"/>
            </a:p>
          </p:txBody>
        </p:sp>
        <p:sp>
          <p:nvSpPr>
            <p:cNvPr id="54403" name="Freeform 131"/>
            <p:cNvSpPr>
              <a:spLocks/>
            </p:cNvSpPr>
            <p:nvPr/>
          </p:nvSpPr>
          <p:spPr bwMode="auto">
            <a:xfrm>
              <a:off x="2528" y="884"/>
              <a:ext cx="57" cy="105"/>
            </a:xfrm>
            <a:custGeom>
              <a:avLst/>
              <a:gdLst/>
              <a:ahLst/>
              <a:cxnLst>
                <a:cxn ang="0">
                  <a:pos x="29" y="53"/>
                </a:cxn>
                <a:cxn ang="0">
                  <a:pos x="5" y="39"/>
                </a:cxn>
                <a:cxn ang="0">
                  <a:pos x="5" y="22"/>
                </a:cxn>
                <a:cxn ang="0">
                  <a:pos x="0" y="22"/>
                </a:cxn>
                <a:cxn ang="0">
                  <a:pos x="0" y="13"/>
                </a:cxn>
                <a:cxn ang="0">
                  <a:pos x="5" y="13"/>
                </a:cxn>
                <a:cxn ang="0">
                  <a:pos x="5" y="0"/>
                </a:cxn>
                <a:cxn ang="0">
                  <a:pos x="21" y="0"/>
                </a:cxn>
                <a:cxn ang="0">
                  <a:pos x="21" y="13"/>
                </a:cxn>
                <a:cxn ang="0">
                  <a:pos x="29" y="13"/>
                </a:cxn>
                <a:cxn ang="0">
                  <a:pos x="29" y="22"/>
                </a:cxn>
                <a:cxn ang="0">
                  <a:pos x="21" y="22"/>
                </a:cxn>
                <a:cxn ang="0">
                  <a:pos x="21" y="37"/>
                </a:cxn>
                <a:cxn ang="0">
                  <a:pos x="26" y="42"/>
                </a:cxn>
                <a:cxn ang="0">
                  <a:pos x="29" y="42"/>
                </a:cxn>
                <a:cxn ang="0">
                  <a:pos x="29" y="53"/>
                </a:cxn>
              </a:cxnLst>
              <a:rect l="0" t="0" r="r" b="b"/>
              <a:pathLst>
                <a:path w="29" h="54">
                  <a:moveTo>
                    <a:pt x="29" y="53"/>
                  </a:moveTo>
                  <a:cubicBezTo>
                    <a:pt x="8" y="54"/>
                    <a:pt x="5" y="53"/>
                    <a:pt x="5" y="39"/>
                  </a:cubicBezTo>
                  <a:cubicBezTo>
                    <a:pt x="5" y="22"/>
                    <a:pt x="5" y="22"/>
                    <a:pt x="5" y="22"/>
                  </a:cubicBezTo>
                  <a:cubicBezTo>
                    <a:pt x="0" y="22"/>
                    <a:pt x="0" y="22"/>
                    <a:pt x="0" y="22"/>
                  </a:cubicBezTo>
                  <a:cubicBezTo>
                    <a:pt x="0" y="13"/>
                    <a:pt x="0" y="13"/>
                    <a:pt x="0" y="13"/>
                  </a:cubicBezTo>
                  <a:cubicBezTo>
                    <a:pt x="5" y="13"/>
                    <a:pt x="5" y="13"/>
                    <a:pt x="5" y="13"/>
                  </a:cubicBezTo>
                  <a:cubicBezTo>
                    <a:pt x="5" y="0"/>
                    <a:pt x="5" y="0"/>
                    <a:pt x="5" y="0"/>
                  </a:cubicBezTo>
                  <a:cubicBezTo>
                    <a:pt x="21" y="0"/>
                    <a:pt x="21" y="0"/>
                    <a:pt x="21" y="0"/>
                  </a:cubicBezTo>
                  <a:cubicBezTo>
                    <a:pt x="21" y="13"/>
                    <a:pt x="21" y="13"/>
                    <a:pt x="21" y="13"/>
                  </a:cubicBezTo>
                  <a:cubicBezTo>
                    <a:pt x="29" y="13"/>
                    <a:pt x="29" y="13"/>
                    <a:pt x="29" y="13"/>
                  </a:cubicBezTo>
                  <a:cubicBezTo>
                    <a:pt x="29" y="22"/>
                    <a:pt x="29" y="22"/>
                    <a:pt x="29" y="22"/>
                  </a:cubicBezTo>
                  <a:cubicBezTo>
                    <a:pt x="21" y="22"/>
                    <a:pt x="21" y="22"/>
                    <a:pt x="21" y="22"/>
                  </a:cubicBezTo>
                  <a:cubicBezTo>
                    <a:pt x="21" y="37"/>
                    <a:pt x="21" y="37"/>
                    <a:pt x="21" y="37"/>
                  </a:cubicBezTo>
                  <a:cubicBezTo>
                    <a:pt x="21" y="40"/>
                    <a:pt x="22" y="42"/>
                    <a:pt x="26" y="42"/>
                  </a:cubicBezTo>
                  <a:cubicBezTo>
                    <a:pt x="29" y="42"/>
                    <a:pt x="29" y="42"/>
                    <a:pt x="29" y="42"/>
                  </a:cubicBezTo>
                  <a:lnTo>
                    <a:pt x="29" y="53"/>
                  </a:lnTo>
                  <a:close/>
                </a:path>
              </a:pathLst>
            </a:custGeom>
            <a:solidFill>
              <a:srgbClr val="FFFFFF"/>
            </a:solidFill>
            <a:ln w="9525">
              <a:noFill/>
              <a:round/>
              <a:headEnd/>
              <a:tailEnd/>
            </a:ln>
          </p:spPr>
          <p:txBody>
            <a:bodyPr/>
            <a:lstStyle/>
            <a:p>
              <a:endParaRPr lang="en-US"/>
            </a:p>
          </p:txBody>
        </p:sp>
        <p:sp>
          <p:nvSpPr>
            <p:cNvPr id="54404" name="Freeform 132"/>
            <p:cNvSpPr>
              <a:spLocks/>
            </p:cNvSpPr>
            <p:nvPr/>
          </p:nvSpPr>
          <p:spPr bwMode="auto">
            <a:xfrm>
              <a:off x="2651" y="880"/>
              <a:ext cx="106" cy="107"/>
            </a:xfrm>
            <a:custGeom>
              <a:avLst/>
              <a:gdLst/>
              <a:ahLst/>
              <a:cxnLst>
                <a:cxn ang="0">
                  <a:pos x="0" y="107"/>
                </a:cxn>
                <a:cxn ang="0">
                  <a:pos x="0" y="0"/>
                </a:cxn>
                <a:cxn ang="0">
                  <a:pos x="37" y="0"/>
                </a:cxn>
                <a:cxn ang="0">
                  <a:pos x="37" y="35"/>
                </a:cxn>
                <a:cxn ang="0">
                  <a:pos x="71" y="35"/>
                </a:cxn>
                <a:cxn ang="0">
                  <a:pos x="71" y="0"/>
                </a:cxn>
                <a:cxn ang="0">
                  <a:pos x="106" y="0"/>
                </a:cxn>
                <a:cxn ang="0">
                  <a:pos x="106" y="107"/>
                </a:cxn>
                <a:cxn ang="0">
                  <a:pos x="71" y="107"/>
                </a:cxn>
                <a:cxn ang="0">
                  <a:pos x="71" y="66"/>
                </a:cxn>
                <a:cxn ang="0">
                  <a:pos x="37" y="66"/>
                </a:cxn>
                <a:cxn ang="0">
                  <a:pos x="37" y="107"/>
                </a:cxn>
                <a:cxn ang="0">
                  <a:pos x="0" y="107"/>
                </a:cxn>
              </a:cxnLst>
              <a:rect l="0" t="0" r="r" b="b"/>
              <a:pathLst>
                <a:path w="106" h="107">
                  <a:moveTo>
                    <a:pt x="0" y="107"/>
                  </a:moveTo>
                  <a:lnTo>
                    <a:pt x="0" y="0"/>
                  </a:lnTo>
                  <a:lnTo>
                    <a:pt x="37" y="0"/>
                  </a:lnTo>
                  <a:lnTo>
                    <a:pt x="37" y="35"/>
                  </a:lnTo>
                  <a:lnTo>
                    <a:pt x="71" y="35"/>
                  </a:lnTo>
                  <a:lnTo>
                    <a:pt x="71" y="0"/>
                  </a:lnTo>
                  <a:lnTo>
                    <a:pt x="106" y="0"/>
                  </a:lnTo>
                  <a:lnTo>
                    <a:pt x="106" y="107"/>
                  </a:lnTo>
                  <a:lnTo>
                    <a:pt x="71" y="107"/>
                  </a:lnTo>
                  <a:lnTo>
                    <a:pt x="71" y="66"/>
                  </a:lnTo>
                  <a:lnTo>
                    <a:pt x="37" y="66"/>
                  </a:lnTo>
                  <a:lnTo>
                    <a:pt x="37" y="107"/>
                  </a:lnTo>
                  <a:lnTo>
                    <a:pt x="0" y="107"/>
                  </a:lnTo>
                  <a:close/>
                </a:path>
              </a:pathLst>
            </a:custGeom>
            <a:solidFill>
              <a:srgbClr val="FFFFFF"/>
            </a:solidFill>
            <a:ln w="9525">
              <a:noFill/>
              <a:round/>
              <a:headEnd/>
              <a:tailEnd/>
            </a:ln>
          </p:spPr>
          <p:txBody>
            <a:bodyPr/>
            <a:lstStyle/>
            <a:p>
              <a:endParaRPr lang="en-US"/>
            </a:p>
          </p:txBody>
        </p:sp>
        <p:sp>
          <p:nvSpPr>
            <p:cNvPr id="54405" name="Freeform 133"/>
            <p:cNvSpPr>
              <a:spLocks noEditPoints="1"/>
            </p:cNvSpPr>
            <p:nvPr/>
          </p:nvSpPr>
          <p:spPr bwMode="auto">
            <a:xfrm>
              <a:off x="2772" y="876"/>
              <a:ext cx="113" cy="113"/>
            </a:xfrm>
            <a:custGeom>
              <a:avLst/>
              <a:gdLst/>
              <a:ahLst/>
              <a:cxnLst>
                <a:cxn ang="0">
                  <a:pos x="58" y="29"/>
                </a:cxn>
                <a:cxn ang="0">
                  <a:pos x="29" y="58"/>
                </a:cxn>
                <a:cxn ang="0">
                  <a:pos x="0" y="29"/>
                </a:cxn>
                <a:cxn ang="0">
                  <a:pos x="29" y="0"/>
                </a:cxn>
                <a:cxn ang="0">
                  <a:pos x="58" y="29"/>
                </a:cxn>
                <a:cxn ang="0">
                  <a:pos x="18" y="29"/>
                </a:cxn>
                <a:cxn ang="0">
                  <a:pos x="29" y="45"/>
                </a:cxn>
                <a:cxn ang="0">
                  <a:pos x="40" y="29"/>
                </a:cxn>
                <a:cxn ang="0">
                  <a:pos x="29" y="14"/>
                </a:cxn>
                <a:cxn ang="0">
                  <a:pos x="18" y="29"/>
                </a:cxn>
              </a:cxnLst>
              <a:rect l="0" t="0" r="r" b="b"/>
              <a:pathLst>
                <a:path w="58" h="58">
                  <a:moveTo>
                    <a:pt x="58" y="29"/>
                  </a:moveTo>
                  <a:cubicBezTo>
                    <a:pt x="58" y="48"/>
                    <a:pt x="45" y="58"/>
                    <a:pt x="29" y="58"/>
                  </a:cubicBezTo>
                  <a:cubicBezTo>
                    <a:pt x="12" y="58"/>
                    <a:pt x="0" y="48"/>
                    <a:pt x="0" y="29"/>
                  </a:cubicBezTo>
                  <a:cubicBezTo>
                    <a:pt x="0" y="12"/>
                    <a:pt x="12" y="0"/>
                    <a:pt x="29" y="0"/>
                  </a:cubicBezTo>
                  <a:cubicBezTo>
                    <a:pt x="49" y="0"/>
                    <a:pt x="58" y="14"/>
                    <a:pt x="58" y="29"/>
                  </a:cubicBezTo>
                  <a:close/>
                  <a:moveTo>
                    <a:pt x="18" y="29"/>
                  </a:moveTo>
                  <a:cubicBezTo>
                    <a:pt x="18" y="36"/>
                    <a:pt x="20" y="45"/>
                    <a:pt x="29" y="45"/>
                  </a:cubicBezTo>
                  <a:cubicBezTo>
                    <a:pt x="37" y="45"/>
                    <a:pt x="40" y="38"/>
                    <a:pt x="40" y="29"/>
                  </a:cubicBezTo>
                  <a:cubicBezTo>
                    <a:pt x="40" y="22"/>
                    <a:pt x="37" y="14"/>
                    <a:pt x="29" y="14"/>
                  </a:cubicBezTo>
                  <a:cubicBezTo>
                    <a:pt x="21" y="14"/>
                    <a:pt x="18" y="22"/>
                    <a:pt x="18" y="29"/>
                  </a:cubicBezTo>
                  <a:close/>
                </a:path>
              </a:pathLst>
            </a:custGeom>
            <a:solidFill>
              <a:srgbClr val="FFFFFF"/>
            </a:solidFill>
            <a:ln w="9525">
              <a:noFill/>
              <a:round/>
              <a:headEnd/>
              <a:tailEnd/>
            </a:ln>
          </p:spPr>
          <p:txBody>
            <a:bodyPr/>
            <a:lstStyle/>
            <a:p>
              <a:endParaRPr lang="en-US"/>
            </a:p>
          </p:txBody>
        </p:sp>
        <p:sp>
          <p:nvSpPr>
            <p:cNvPr id="54406" name="Freeform 134"/>
            <p:cNvSpPr>
              <a:spLocks/>
            </p:cNvSpPr>
            <p:nvPr/>
          </p:nvSpPr>
          <p:spPr bwMode="auto">
            <a:xfrm>
              <a:off x="2901" y="880"/>
              <a:ext cx="105" cy="109"/>
            </a:xfrm>
            <a:custGeom>
              <a:avLst/>
              <a:gdLst/>
              <a:ahLst/>
              <a:cxnLst>
                <a:cxn ang="0">
                  <a:pos x="0" y="0"/>
                </a:cxn>
                <a:cxn ang="0">
                  <a:pos x="19" y="0"/>
                </a:cxn>
                <a:cxn ang="0">
                  <a:pos x="19" y="33"/>
                </a:cxn>
                <a:cxn ang="0">
                  <a:pos x="27" y="43"/>
                </a:cxn>
                <a:cxn ang="0">
                  <a:pos x="35" y="33"/>
                </a:cxn>
                <a:cxn ang="0">
                  <a:pos x="35" y="0"/>
                </a:cxn>
                <a:cxn ang="0">
                  <a:pos x="54" y="0"/>
                </a:cxn>
                <a:cxn ang="0">
                  <a:pos x="54" y="31"/>
                </a:cxn>
                <a:cxn ang="0">
                  <a:pos x="27" y="56"/>
                </a:cxn>
                <a:cxn ang="0">
                  <a:pos x="0" y="31"/>
                </a:cxn>
                <a:cxn ang="0">
                  <a:pos x="0" y="0"/>
                </a:cxn>
              </a:cxnLst>
              <a:rect l="0" t="0" r="r" b="b"/>
              <a:pathLst>
                <a:path w="54" h="56">
                  <a:moveTo>
                    <a:pt x="0" y="0"/>
                  </a:moveTo>
                  <a:cubicBezTo>
                    <a:pt x="19" y="0"/>
                    <a:pt x="19" y="0"/>
                    <a:pt x="19" y="0"/>
                  </a:cubicBezTo>
                  <a:cubicBezTo>
                    <a:pt x="19" y="33"/>
                    <a:pt x="19" y="33"/>
                    <a:pt x="19" y="33"/>
                  </a:cubicBezTo>
                  <a:cubicBezTo>
                    <a:pt x="19" y="38"/>
                    <a:pt x="20" y="43"/>
                    <a:pt x="27" y="43"/>
                  </a:cubicBezTo>
                  <a:cubicBezTo>
                    <a:pt x="34" y="43"/>
                    <a:pt x="35" y="39"/>
                    <a:pt x="35" y="33"/>
                  </a:cubicBezTo>
                  <a:cubicBezTo>
                    <a:pt x="35" y="0"/>
                    <a:pt x="35" y="0"/>
                    <a:pt x="35" y="0"/>
                  </a:cubicBezTo>
                  <a:cubicBezTo>
                    <a:pt x="54" y="0"/>
                    <a:pt x="54" y="0"/>
                    <a:pt x="54" y="0"/>
                  </a:cubicBezTo>
                  <a:cubicBezTo>
                    <a:pt x="54" y="31"/>
                    <a:pt x="54" y="31"/>
                    <a:pt x="54" y="31"/>
                  </a:cubicBezTo>
                  <a:cubicBezTo>
                    <a:pt x="54" y="49"/>
                    <a:pt x="45" y="56"/>
                    <a:pt x="27" y="56"/>
                  </a:cubicBezTo>
                  <a:cubicBezTo>
                    <a:pt x="10" y="56"/>
                    <a:pt x="0" y="50"/>
                    <a:pt x="0" y="31"/>
                  </a:cubicBezTo>
                  <a:lnTo>
                    <a:pt x="0" y="0"/>
                  </a:lnTo>
                  <a:close/>
                </a:path>
              </a:pathLst>
            </a:custGeom>
            <a:solidFill>
              <a:srgbClr val="FFFFFF"/>
            </a:solidFill>
            <a:ln w="9525">
              <a:noFill/>
              <a:round/>
              <a:headEnd/>
              <a:tailEnd/>
            </a:ln>
          </p:spPr>
          <p:txBody>
            <a:bodyPr/>
            <a:lstStyle/>
            <a:p>
              <a:endParaRPr lang="en-US"/>
            </a:p>
          </p:txBody>
        </p:sp>
        <p:sp>
          <p:nvSpPr>
            <p:cNvPr id="54407" name="Freeform 135"/>
            <p:cNvSpPr>
              <a:spLocks noEditPoints="1"/>
            </p:cNvSpPr>
            <p:nvPr/>
          </p:nvSpPr>
          <p:spPr bwMode="auto">
            <a:xfrm>
              <a:off x="3026" y="880"/>
              <a:ext cx="101" cy="107"/>
            </a:xfrm>
            <a:custGeom>
              <a:avLst/>
              <a:gdLst/>
              <a:ahLst/>
              <a:cxnLst>
                <a:cxn ang="0">
                  <a:pos x="18" y="36"/>
                </a:cxn>
                <a:cxn ang="0">
                  <a:pos x="18" y="55"/>
                </a:cxn>
                <a:cxn ang="0">
                  <a:pos x="0" y="55"/>
                </a:cxn>
                <a:cxn ang="0">
                  <a:pos x="0" y="0"/>
                </a:cxn>
                <a:cxn ang="0">
                  <a:pos x="26" y="0"/>
                </a:cxn>
                <a:cxn ang="0">
                  <a:pos x="50" y="15"/>
                </a:cxn>
                <a:cxn ang="0">
                  <a:pos x="41" y="29"/>
                </a:cxn>
                <a:cxn ang="0">
                  <a:pos x="50" y="44"/>
                </a:cxn>
                <a:cxn ang="0">
                  <a:pos x="52" y="53"/>
                </a:cxn>
                <a:cxn ang="0">
                  <a:pos x="52" y="55"/>
                </a:cxn>
                <a:cxn ang="0">
                  <a:pos x="34" y="55"/>
                </a:cxn>
                <a:cxn ang="0">
                  <a:pos x="33" y="45"/>
                </a:cxn>
                <a:cxn ang="0">
                  <a:pos x="23" y="36"/>
                </a:cxn>
                <a:cxn ang="0">
                  <a:pos x="18" y="36"/>
                </a:cxn>
                <a:cxn ang="0">
                  <a:pos x="18" y="24"/>
                </a:cxn>
                <a:cxn ang="0">
                  <a:pos x="25" y="24"/>
                </a:cxn>
                <a:cxn ang="0">
                  <a:pos x="34" y="18"/>
                </a:cxn>
                <a:cxn ang="0">
                  <a:pos x="26" y="13"/>
                </a:cxn>
                <a:cxn ang="0">
                  <a:pos x="18" y="13"/>
                </a:cxn>
                <a:cxn ang="0">
                  <a:pos x="18" y="24"/>
                </a:cxn>
              </a:cxnLst>
              <a:rect l="0" t="0" r="r" b="b"/>
              <a:pathLst>
                <a:path w="52" h="55">
                  <a:moveTo>
                    <a:pt x="18" y="36"/>
                  </a:moveTo>
                  <a:cubicBezTo>
                    <a:pt x="18" y="55"/>
                    <a:pt x="18" y="55"/>
                    <a:pt x="18" y="55"/>
                  </a:cubicBezTo>
                  <a:cubicBezTo>
                    <a:pt x="0" y="55"/>
                    <a:pt x="0" y="55"/>
                    <a:pt x="0" y="55"/>
                  </a:cubicBezTo>
                  <a:cubicBezTo>
                    <a:pt x="0" y="0"/>
                    <a:pt x="0" y="0"/>
                    <a:pt x="0" y="0"/>
                  </a:cubicBezTo>
                  <a:cubicBezTo>
                    <a:pt x="26" y="0"/>
                    <a:pt x="26" y="0"/>
                    <a:pt x="26" y="0"/>
                  </a:cubicBezTo>
                  <a:cubicBezTo>
                    <a:pt x="44" y="0"/>
                    <a:pt x="50" y="5"/>
                    <a:pt x="50" y="15"/>
                  </a:cubicBezTo>
                  <a:cubicBezTo>
                    <a:pt x="50" y="22"/>
                    <a:pt x="47" y="27"/>
                    <a:pt x="41" y="29"/>
                  </a:cubicBezTo>
                  <a:cubicBezTo>
                    <a:pt x="47" y="31"/>
                    <a:pt x="50" y="33"/>
                    <a:pt x="50" y="44"/>
                  </a:cubicBezTo>
                  <a:cubicBezTo>
                    <a:pt x="50" y="51"/>
                    <a:pt x="50" y="53"/>
                    <a:pt x="52" y="53"/>
                  </a:cubicBezTo>
                  <a:cubicBezTo>
                    <a:pt x="52" y="55"/>
                    <a:pt x="52" y="55"/>
                    <a:pt x="52" y="55"/>
                  </a:cubicBezTo>
                  <a:cubicBezTo>
                    <a:pt x="34" y="55"/>
                    <a:pt x="34" y="55"/>
                    <a:pt x="34" y="55"/>
                  </a:cubicBezTo>
                  <a:cubicBezTo>
                    <a:pt x="33" y="54"/>
                    <a:pt x="33" y="50"/>
                    <a:pt x="33" y="45"/>
                  </a:cubicBezTo>
                  <a:cubicBezTo>
                    <a:pt x="33" y="38"/>
                    <a:pt x="32" y="36"/>
                    <a:pt x="23" y="36"/>
                  </a:cubicBezTo>
                  <a:lnTo>
                    <a:pt x="18" y="36"/>
                  </a:lnTo>
                  <a:close/>
                  <a:moveTo>
                    <a:pt x="18" y="24"/>
                  </a:moveTo>
                  <a:cubicBezTo>
                    <a:pt x="25" y="24"/>
                    <a:pt x="25" y="24"/>
                    <a:pt x="25" y="24"/>
                  </a:cubicBezTo>
                  <a:cubicBezTo>
                    <a:pt x="31" y="24"/>
                    <a:pt x="34" y="22"/>
                    <a:pt x="34" y="18"/>
                  </a:cubicBezTo>
                  <a:cubicBezTo>
                    <a:pt x="34" y="14"/>
                    <a:pt x="30" y="13"/>
                    <a:pt x="26" y="13"/>
                  </a:cubicBezTo>
                  <a:cubicBezTo>
                    <a:pt x="18" y="13"/>
                    <a:pt x="18" y="13"/>
                    <a:pt x="18" y="13"/>
                  </a:cubicBezTo>
                  <a:lnTo>
                    <a:pt x="18" y="24"/>
                  </a:lnTo>
                  <a:close/>
                </a:path>
              </a:pathLst>
            </a:custGeom>
            <a:solidFill>
              <a:srgbClr val="FFFFFF"/>
            </a:solidFill>
            <a:ln w="9525">
              <a:noFill/>
              <a:round/>
              <a:headEnd/>
              <a:tailEnd/>
            </a:ln>
          </p:spPr>
          <p:txBody>
            <a:bodyPr/>
            <a:lstStyle/>
            <a:p>
              <a:endParaRPr lang="en-US"/>
            </a:p>
          </p:txBody>
        </p:sp>
        <p:sp>
          <p:nvSpPr>
            <p:cNvPr id="54408" name="Freeform 136"/>
            <p:cNvSpPr>
              <a:spLocks/>
            </p:cNvSpPr>
            <p:nvPr/>
          </p:nvSpPr>
          <p:spPr bwMode="auto">
            <a:xfrm>
              <a:off x="4257" y="878"/>
              <a:ext cx="89" cy="105"/>
            </a:xfrm>
            <a:custGeom>
              <a:avLst/>
              <a:gdLst/>
              <a:ahLst/>
              <a:cxnLst>
                <a:cxn ang="0">
                  <a:pos x="8" y="0"/>
                </a:cxn>
                <a:cxn ang="0">
                  <a:pos x="41" y="0"/>
                </a:cxn>
                <a:cxn ang="0">
                  <a:pos x="41" y="13"/>
                </a:cxn>
                <a:cxn ang="0">
                  <a:pos x="19" y="13"/>
                </a:cxn>
                <a:cxn ang="0">
                  <a:pos x="17" y="21"/>
                </a:cxn>
                <a:cxn ang="0">
                  <a:pos x="28" y="18"/>
                </a:cxn>
                <a:cxn ang="0">
                  <a:pos x="46" y="35"/>
                </a:cxn>
                <a:cxn ang="0">
                  <a:pos x="22" y="54"/>
                </a:cxn>
                <a:cxn ang="0">
                  <a:pos x="0" y="39"/>
                </a:cxn>
                <a:cxn ang="0">
                  <a:pos x="16" y="37"/>
                </a:cxn>
                <a:cxn ang="0">
                  <a:pos x="16" y="38"/>
                </a:cxn>
                <a:cxn ang="0">
                  <a:pos x="23" y="42"/>
                </a:cxn>
                <a:cxn ang="0">
                  <a:pos x="30" y="35"/>
                </a:cxn>
                <a:cxn ang="0">
                  <a:pos x="23" y="28"/>
                </a:cxn>
                <a:cxn ang="0">
                  <a:pos x="17" y="31"/>
                </a:cxn>
                <a:cxn ang="0">
                  <a:pos x="3" y="30"/>
                </a:cxn>
                <a:cxn ang="0">
                  <a:pos x="8" y="0"/>
                </a:cxn>
              </a:cxnLst>
              <a:rect l="0" t="0" r="r" b="b"/>
              <a:pathLst>
                <a:path w="46" h="54">
                  <a:moveTo>
                    <a:pt x="8" y="0"/>
                  </a:moveTo>
                  <a:cubicBezTo>
                    <a:pt x="41" y="0"/>
                    <a:pt x="41" y="0"/>
                    <a:pt x="41" y="0"/>
                  </a:cubicBezTo>
                  <a:cubicBezTo>
                    <a:pt x="41" y="13"/>
                    <a:pt x="41" y="13"/>
                    <a:pt x="41" y="13"/>
                  </a:cubicBezTo>
                  <a:cubicBezTo>
                    <a:pt x="19" y="13"/>
                    <a:pt x="19" y="13"/>
                    <a:pt x="19" y="13"/>
                  </a:cubicBezTo>
                  <a:cubicBezTo>
                    <a:pt x="17" y="21"/>
                    <a:pt x="17" y="21"/>
                    <a:pt x="17" y="21"/>
                  </a:cubicBezTo>
                  <a:cubicBezTo>
                    <a:pt x="20" y="18"/>
                    <a:pt x="24" y="18"/>
                    <a:pt x="28" y="18"/>
                  </a:cubicBezTo>
                  <a:cubicBezTo>
                    <a:pt x="38" y="18"/>
                    <a:pt x="46" y="24"/>
                    <a:pt x="46" y="35"/>
                  </a:cubicBezTo>
                  <a:cubicBezTo>
                    <a:pt x="46" y="49"/>
                    <a:pt x="34" y="54"/>
                    <a:pt x="22" y="54"/>
                  </a:cubicBezTo>
                  <a:cubicBezTo>
                    <a:pt x="11" y="54"/>
                    <a:pt x="3" y="49"/>
                    <a:pt x="0" y="39"/>
                  </a:cubicBezTo>
                  <a:cubicBezTo>
                    <a:pt x="16" y="37"/>
                    <a:pt x="16" y="37"/>
                    <a:pt x="16" y="37"/>
                  </a:cubicBezTo>
                  <a:cubicBezTo>
                    <a:pt x="16" y="38"/>
                    <a:pt x="16" y="38"/>
                    <a:pt x="16" y="38"/>
                  </a:cubicBezTo>
                  <a:cubicBezTo>
                    <a:pt x="17" y="41"/>
                    <a:pt x="20" y="42"/>
                    <a:pt x="23" y="42"/>
                  </a:cubicBezTo>
                  <a:cubicBezTo>
                    <a:pt x="27" y="42"/>
                    <a:pt x="30" y="39"/>
                    <a:pt x="30" y="35"/>
                  </a:cubicBezTo>
                  <a:cubicBezTo>
                    <a:pt x="30" y="31"/>
                    <a:pt x="28" y="28"/>
                    <a:pt x="23" y="28"/>
                  </a:cubicBezTo>
                  <a:cubicBezTo>
                    <a:pt x="21" y="28"/>
                    <a:pt x="18" y="28"/>
                    <a:pt x="17" y="31"/>
                  </a:cubicBezTo>
                  <a:cubicBezTo>
                    <a:pt x="3" y="30"/>
                    <a:pt x="3" y="30"/>
                    <a:pt x="3" y="30"/>
                  </a:cubicBezTo>
                  <a:lnTo>
                    <a:pt x="8" y="0"/>
                  </a:lnTo>
                  <a:close/>
                </a:path>
              </a:pathLst>
            </a:custGeom>
            <a:solidFill>
              <a:srgbClr val="FFFFFF"/>
            </a:solidFill>
            <a:ln w="9525">
              <a:noFill/>
              <a:round/>
              <a:headEnd/>
              <a:tailEnd/>
            </a:ln>
          </p:spPr>
          <p:txBody>
            <a:bodyPr/>
            <a:lstStyle/>
            <a:p>
              <a:endParaRPr lang="en-US"/>
            </a:p>
          </p:txBody>
        </p:sp>
        <p:sp>
          <p:nvSpPr>
            <p:cNvPr id="54409" name="Freeform 137"/>
            <p:cNvSpPr>
              <a:spLocks/>
            </p:cNvSpPr>
            <p:nvPr/>
          </p:nvSpPr>
          <p:spPr bwMode="auto">
            <a:xfrm>
              <a:off x="4409" y="876"/>
              <a:ext cx="99" cy="105"/>
            </a:xfrm>
            <a:custGeom>
              <a:avLst/>
              <a:gdLst/>
              <a:ahLst/>
              <a:cxnLst>
                <a:cxn ang="0">
                  <a:pos x="0" y="105"/>
                </a:cxn>
                <a:cxn ang="0">
                  <a:pos x="0" y="0"/>
                </a:cxn>
                <a:cxn ang="0">
                  <a:pos x="33" y="0"/>
                </a:cxn>
                <a:cxn ang="0">
                  <a:pos x="33" y="35"/>
                </a:cxn>
                <a:cxn ang="0">
                  <a:pos x="66" y="35"/>
                </a:cxn>
                <a:cxn ang="0">
                  <a:pos x="66" y="0"/>
                </a:cxn>
                <a:cxn ang="0">
                  <a:pos x="99" y="0"/>
                </a:cxn>
                <a:cxn ang="0">
                  <a:pos x="99" y="105"/>
                </a:cxn>
                <a:cxn ang="0">
                  <a:pos x="66" y="105"/>
                </a:cxn>
                <a:cxn ang="0">
                  <a:pos x="66" y="64"/>
                </a:cxn>
                <a:cxn ang="0">
                  <a:pos x="33" y="64"/>
                </a:cxn>
                <a:cxn ang="0">
                  <a:pos x="33" y="105"/>
                </a:cxn>
                <a:cxn ang="0">
                  <a:pos x="0" y="105"/>
                </a:cxn>
              </a:cxnLst>
              <a:rect l="0" t="0" r="r" b="b"/>
              <a:pathLst>
                <a:path w="99" h="105">
                  <a:moveTo>
                    <a:pt x="0" y="105"/>
                  </a:moveTo>
                  <a:lnTo>
                    <a:pt x="0" y="0"/>
                  </a:lnTo>
                  <a:lnTo>
                    <a:pt x="33" y="0"/>
                  </a:lnTo>
                  <a:lnTo>
                    <a:pt x="33" y="35"/>
                  </a:lnTo>
                  <a:lnTo>
                    <a:pt x="66" y="35"/>
                  </a:lnTo>
                  <a:lnTo>
                    <a:pt x="66" y="0"/>
                  </a:lnTo>
                  <a:lnTo>
                    <a:pt x="99" y="0"/>
                  </a:lnTo>
                  <a:lnTo>
                    <a:pt x="99" y="105"/>
                  </a:lnTo>
                  <a:lnTo>
                    <a:pt x="66" y="105"/>
                  </a:lnTo>
                  <a:lnTo>
                    <a:pt x="66" y="64"/>
                  </a:lnTo>
                  <a:lnTo>
                    <a:pt x="33" y="64"/>
                  </a:lnTo>
                  <a:lnTo>
                    <a:pt x="33" y="105"/>
                  </a:lnTo>
                  <a:lnTo>
                    <a:pt x="0" y="105"/>
                  </a:lnTo>
                  <a:close/>
                </a:path>
              </a:pathLst>
            </a:custGeom>
            <a:solidFill>
              <a:srgbClr val="FFFFFF"/>
            </a:solidFill>
            <a:ln w="9525">
              <a:noFill/>
              <a:round/>
              <a:headEnd/>
              <a:tailEnd/>
            </a:ln>
          </p:spPr>
          <p:txBody>
            <a:bodyPr/>
            <a:lstStyle/>
            <a:p>
              <a:endParaRPr lang="en-US"/>
            </a:p>
          </p:txBody>
        </p:sp>
        <p:sp>
          <p:nvSpPr>
            <p:cNvPr id="54410" name="Freeform 138"/>
            <p:cNvSpPr>
              <a:spLocks noEditPoints="1"/>
            </p:cNvSpPr>
            <p:nvPr/>
          </p:nvSpPr>
          <p:spPr bwMode="auto">
            <a:xfrm>
              <a:off x="4524" y="874"/>
              <a:ext cx="109" cy="109"/>
            </a:xfrm>
            <a:custGeom>
              <a:avLst/>
              <a:gdLst/>
              <a:ahLst/>
              <a:cxnLst>
                <a:cxn ang="0">
                  <a:pos x="56" y="28"/>
                </a:cxn>
                <a:cxn ang="0">
                  <a:pos x="28" y="56"/>
                </a:cxn>
                <a:cxn ang="0">
                  <a:pos x="0" y="27"/>
                </a:cxn>
                <a:cxn ang="0">
                  <a:pos x="28" y="0"/>
                </a:cxn>
                <a:cxn ang="0">
                  <a:pos x="56" y="28"/>
                </a:cxn>
                <a:cxn ang="0">
                  <a:pos x="17" y="28"/>
                </a:cxn>
                <a:cxn ang="0">
                  <a:pos x="28" y="43"/>
                </a:cxn>
                <a:cxn ang="0">
                  <a:pos x="38" y="28"/>
                </a:cxn>
                <a:cxn ang="0">
                  <a:pos x="28" y="13"/>
                </a:cxn>
                <a:cxn ang="0">
                  <a:pos x="17" y="28"/>
                </a:cxn>
              </a:cxnLst>
              <a:rect l="0" t="0" r="r" b="b"/>
              <a:pathLst>
                <a:path w="56" h="56">
                  <a:moveTo>
                    <a:pt x="56" y="28"/>
                  </a:moveTo>
                  <a:cubicBezTo>
                    <a:pt x="56" y="46"/>
                    <a:pt x="44" y="56"/>
                    <a:pt x="28" y="56"/>
                  </a:cubicBezTo>
                  <a:cubicBezTo>
                    <a:pt x="11" y="56"/>
                    <a:pt x="0" y="46"/>
                    <a:pt x="0" y="27"/>
                  </a:cubicBezTo>
                  <a:cubicBezTo>
                    <a:pt x="0" y="11"/>
                    <a:pt x="11" y="0"/>
                    <a:pt x="28" y="0"/>
                  </a:cubicBezTo>
                  <a:cubicBezTo>
                    <a:pt x="47" y="0"/>
                    <a:pt x="56" y="14"/>
                    <a:pt x="56" y="28"/>
                  </a:cubicBezTo>
                  <a:close/>
                  <a:moveTo>
                    <a:pt x="17" y="28"/>
                  </a:moveTo>
                  <a:cubicBezTo>
                    <a:pt x="17" y="34"/>
                    <a:pt x="20" y="43"/>
                    <a:pt x="28" y="43"/>
                  </a:cubicBezTo>
                  <a:cubicBezTo>
                    <a:pt x="35" y="43"/>
                    <a:pt x="38" y="36"/>
                    <a:pt x="38" y="28"/>
                  </a:cubicBezTo>
                  <a:cubicBezTo>
                    <a:pt x="38" y="20"/>
                    <a:pt x="35" y="13"/>
                    <a:pt x="28" y="13"/>
                  </a:cubicBezTo>
                  <a:cubicBezTo>
                    <a:pt x="20" y="13"/>
                    <a:pt x="17" y="21"/>
                    <a:pt x="17" y="28"/>
                  </a:cubicBezTo>
                  <a:close/>
                </a:path>
              </a:pathLst>
            </a:custGeom>
            <a:solidFill>
              <a:srgbClr val="FFFFFF"/>
            </a:solidFill>
            <a:ln w="9525">
              <a:noFill/>
              <a:round/>
              <a:headEnd/>
              <a:tailEnd/>
            </a:ln>
          </p:spPr>
          <p:txBody>
            <a:bodyPr/>
            <a:lstStyle/>
            <a:p>
              <a:endParaRPr lang="en-US"/>
            </a:p>
          </p:txBody>
        </p:sp>
        <p:sp>
          <p:nvSpPr>
            <p:cNvPr id="54411" name="Freeform 139"/>
            <p:cNvSpPr>
              <a:spLocks/>
            </p:cNvSpPr>
            <p:nvPr/>
          </p:nvSpPr>
          <p:spPr bwMode="auto">
            <a:xfrm>
              <a:off x="4649" y="876"/>
              <a:ext cx="99" cy="107"/>
            </a:xfrm>
            <a:custGeom>
              <a:avLst/>
              <a:gdLst/>
              <a:ahLst/>
              <a:cxnLst>
                <a:cxn ang="0">
                  <a:pos x="0" y="0"/>
                </a:cxn>
                <a:cxn ang="0">
                  <a:pos x="17" y="0"/>
                </a:cxn>
                <a:cxn ang="0">
                  <a:pos x="17" y="32"/>
                </a:cxn>
                <a:cxn ang="0">
                  <a:pos x="25" y="42"/>
                </a:cxn>
                <a:cxn ang="0">
                  <a:pos x="34" y="32"/>
                </a:cxn>
                <a:cxn ang="0">
                  <a:pos x="34" y="0"/>
                </a:cxn>
                <a:cxn ang="0">
                  <a:pos x="51" y="0"/>
                </a:cxn>
                <a:cxn ang="0">
                  <a:pos x="51" y="30"/>
                </a:cxn>
                <a:cxn ang="0">
                  <a:pos x="25" y="55"/>
                </a:cxn>
                <a:cxn ang="0">
                  <a:pos x="0" y="30"/>
                </a:cxn>
                <a:cxn ang="0">
                  <a:pos x="0" y="0"/>
                </a:cxn>
              </a:cxnLst>
              <a:rect l="0" t="0" r="r" b="b"/>
              <a:pathLst>
                <a:path w="51" h="55">
                  <a:moveTo>
                    <a:pt x="0" y="0"/>
                  </a:moveTo>
                  <a:cubicBezTo>
                    <a:pt x="17" y="0"/>
                    <a:pt x="17" y="0"/>
                    <a:pt x="17" y="0"/>
                  </a:cubicBezTo>
                  <a:cubicBezTo>
                    <a:pt x="17" y="32"/>
                    <a:pt x="17" y="32"/>
                    <a:pt x="17" y="32"/>
                  </a:cubicBezTo>
                  <a:cubicBezTo>
                    <a:pt x="17" y="37"/>
                    <a:pt x="18" y="42"/>
                    <a:pt x="25" y="42"/>
                  </a:cubicBezTo>
                  <a:cubicBezTo>
                    <a:pt x="32" y="42"/>
                    <a:pt x="34" y="38"/>
                    <a:pt x="34" y="32"/>
                  </a:cubicBezTo>
                  <a:cubicBezTo>
                    <a:pt x="34" y="0"/>
                    <a:pt x="34" y="0"/>
                    <a:pt x="34" y="0"/>
                  </a:cubicBezTo>
                  <a:cubicBezTo>
                    <a:pt x="51" y="0"/>
                    <a:pt x="51" y="0"/>
                    <a:pt x="51" y="0"/>
                  </a:cubicBezTo>
                  <a:cubicBezTo>
                    <a:pt x="51" y="30"/>
                    <a:pt x="51" y="30"/>
                    <a:pt x="51" y="30"/>
                  </a:cubicBezTo>
                  <a:cubicBezTo>
                    <a:pt x="51" y="47"/>
                    <a:pt x="43" y="55"/>
                    <a:pt x="25" y="55"/>
                  </a:cubicBezTo>
                  <a:cubicBezTo>
                    <a:pt x="9" y="55"/>
                    <a:pt x="0" y="49"/>
                    <a:pt x="0" y="30"/>
                  </a:cubicBezTo>
                  <a:lnTo>
                    <a:pt x="0" y="0"/>
                  </a:lnTo>
                  <a:close/>
                </a:path>
              </a:pathLst>
            </a:custGeom>
            <a:solidFill>
              <a:srgbClr val="FFFFFF"/>
            </a:solidFill>
            <a:ln w="9525">
              <a:noFill/>
              <a:round/>
              <a:headEnd/>
              <a:tailEnd/>
            </a:ln>
          </p:spPr>
          <p:txBody>
            <a:bodyPr/>
            <a:lstStyle/>
            <a:p>
              <a:endParaRPr lang="en-US"/>
            </a:p>
          </p:txBody>
        </p:sp>
        <p:sp>
          <p:nvSpPr>
            <p:cNvPr id="54412" name="Freeform 140"/>
            <p:cNvSpPr>
              <a:spLocks noEditPoints="1"/>
            </p:cNvSpPr>
            <p:nvPr/>
          </p:nvSpPr>
          <p:spPr bwMode="auto">
            <a:xfrm>
              <a:off x="4768" y="876"/>
              <a:ext cx="97" cy="105"/>
            </a:xfrm>
            <a:custGeom>
              <a:avLst/>
              <a:gdLst/>
              <a:ahLst/>
              <a:cxnLst>
                <a:cxn ang="0">
                  <a:pos x="17" y="35"/>
                </a:cxn>
                <a:cxn ang="0">
                  <a:pos x="17" y="54"/>
                </a:cxn>
                <a:cxn ang="0">
                  <a:pos x="0" y="54"/>
                </a:cxn>
                <a:cxn ang="0">
                  <a:pos x="0" y="0"/>
                </a:cxn>
                <a:cxn ang="0">
                  <a:pos x="25" y="0"/>
                </a:cxn>
                <a:cxn ang="0">
                  <a:pos x="48" y="15"/>
                </a:cxn>
                <a:cxn ang="0">
                  <a:pos x="39" y="28"/>
                </a:cxn>
                <a:cxn ang="0">
                  <a:pos x="48" y="43"/>
                </a:cxn>
                <a:cxn ang="0">
                  <a:pos x="50" y="52"/>
                </a:cxn>
                <a:cxn ang="0">
                  <a:pos x="50" y="54"/>
                </a:cxn>
                <a:cxn ang="0">
                  <a:pos x="33" y="54"/>
                </a:cxn>
                <a:cxn ang="0">
                  <a:pos x="32" y="44"/>
                </a:cxn>
                <a:cxn ang="0">
                  <a:pos x="22" y="35"/>
                </a:cxn>
                <a:cxn ang="0">
                  <a:pos x="17" y="35"/>
                </a:cxn>
                <a:cxn ang="0">
                  <a:pos x="17" y="23"/>
                </a:cxn>
                <a:cxn ang="0">
                  <a:pos x="24" y="23"/>
                </a:cxn>
                <a:cxn ang="0">
                  <a:pos x="32" y="18"/>
                </a:cxn>
                <a:cxn ang="0">
                  <a:pos x="25" y="13"/>
                </a:cxn>
                <a:cxn ang="0">
                  <a:pos x="17" y="13"/>
                </a:cxn>
                <a:cxn ang="0">
                  <a:pos x="17" y="23"/>
                </a:cxn>
              </a:cxnLst>
              <a:rect l="0" t="0" r="r" b="b"/>
              <a:pathLst>
                <a:path w="50" h="54">
                  <a:moveTo>
                    <a:pt x="17" y="35"/>
                  </a:moveTo>
                  <a:cubicBezTo>
                    <a:pt x="17" y="54"/>
                    <a:pt x="17" y="54"/>
                    <a:pt x="17" y="54"/>
                  </a:cubicBezTo>
                  <a:cubicBezTo>
                    <a:pt x="0" y="54"/>
                    <a:pt x="0" y="54"/>
                    <a:pt x="0" y="54"/>
                  </a:cubicBezTo>
                  <a:cubicBezTo>
                    <a:pt x="0" y="0"/>
                    <a:pt x="0" y="0"/>
                    <a:pt x="0" y="0"/>
                  </a:cubicBezTo>
                  <a:cubicBezTo>
                    <a:pt x="25" y="0"/>
                    <a:pt x="25" y="0"/>
                    <a:pt x="25" y="0"/>
                  </a:cubicBezTo>
                  <a:cubicBezTo>
                    <a:pt x="43" y="0"/>
                    <a:pt x="48" y="5"/>
                    <a:pt x="48" y="15"/>
                  </a:cubicBezTo>
                  <a:cubicBezTo>
                    <a:pt x="48" y="22"/>
                    <a:pt x="46" y="27"/>
                    <a:pt x="39" y="28"/>
                  </a:cubicBezTo>
                  <a:cubicBezTo>
                    <a:pt x="45" y="31"/>
                    <a:pt x="48" y="32"/>
                    <a:pt x="48" y="43"/>
                  </a:cubicBezTo>
                  <a:cubicBezTo>
                    <a:pt x="48" y="50"/>
                    <a:pt x="48" y="52"/>
                    <a:pt x="50" y="52"/>
                  </a:cubicBezTo>
                  <a:cubicBezTo>
                    <a:pt x="50" y="54"/>
                    <a:pt x="50" y="54"/>
                    <a:pt x="50" y="54"/>
                  </a:cubicBezTo>
                  <a:cubicBezTo>
                    <a:pt x="33" y="54"/>
                    <a:pt x="33" y="54"/>
                    <a:pt x="33" y="54"/>
                  </a:cubicBezTo>
                  <a:cubicBezTo>
                    <a:pt x="32" y="52"/>
                    <a:pt x="32" y="49"/>
                    <a:pt x="32" y="44"/>
                  </a:cubicBezTo>
                  <a:cubicBezTo>
                    <a:pt x="32" y="37"/>
                    <a:pt x="31" y="35"/>
                    <a:pt x="22" y="35"/>
                  </a:cubicBezTo>
                  <a:lnTo>
                    <a:pt x="17" y="35"/>
                  </a:lnTo>
                  <a:close/>
                  <a:moveTo>
                    <a:pt x="17" y="23"/>
                  </a:moveTo>
                  <a:cubicBezTo>
                    <a:pt x="24" y="23"/>
                    <a:pt x="24" y="23"/>
                    <a:pt x="24" y="23"/>
                  </a:cubicBezTo>
                  <a:cubicBezTo>
                    <a:pt x="29" y="23"/>
                    <a:pt x="32" y="22"/>
                    <a:pt x="32" y="18"/>
                  </a:cubicBezTo>
                  <a:cubicBezTo>
                    <a:pt x="32" y="15"/>
                    <a:pt x="29" y="13"/>
                    <a:pt x="25" y="13"/>
                  </a:cubicBezTo>
                  <a:cubicBezTo>
                    <a:pt x="17" y="13"/>
                    <a:pt x="17" y="13"/>
                    <a:pt x="17" y="13"/>
                  </a:cubicBezTo>
                  <a:lnTo>
                    <a:pt x="17" y="23"/>
                  </a:lnTo>
                  <a:close/>
                </a:path>
              </a:pathLst>
            </a:custGeom>
            <a:solidFill>
              <a:srgbClr val="FFFFFF"/>
            </a:solidFill>
            <a:ln w="9525">
              <a:noFill/>
              <a:round/>
              <a:headEnd/>
              <a:tailEnd/>
            </a:ln>
          </p:spPr>
          <p:txBody>
            <a:bodyPr/>
            <a:lstStyle/>
            <a:p>
              <a:endParaRPr lang="en-US"/>
            </a:p>
          </p:txBody>
        </p:sp>
        <p:sp>
          <p:nvSpPr>
            <p:cNvPr id="54413" name="Freeform 141"/>
            <p:cNvSpPr>
              <a:spLocks/>
            </p:cNvSpPr>
            <p:nvPr/>
          </p:nvSpPr>
          <p:spPr bwMode="auto">
            <a:xfrm>
              <a:off x="4875" y="874"/>
              <a:ext cx="95" cy="109"/>
            </a:xfrm>
            <a:custGeom>
              <a:avLst/>
              <a:gdLst/>
              <a:ahLst/>
              <a:cxnLst>
                <a:cxn ang="0">
                  <a:pos x="31" y="17"/>
                </a:cxn>
                <a:cxn ang="0">
                  <a:pos x="28" y="13"/>
                </a:cxn>
                <a:cxn ang="0">
                  <a:pos x="23" y="12"/>
                </a:cxn>
                <a:cxn ang="0">
                  <a:pos x="18" y="15"/>
                </a:cxn>
                <a:cxn ang="0">
                  <a:pos x="49" y="38"/>
                </a:cxn>
                <a:cxn ang="0">
                  <a:pos x="24" y="56"/>
                </a:cxn>
                <a:cxn ang="0">
                  <a:pos x="0" y="38"/>
                </a:cxn>
                <a:cxn ang="0">
                  <a:pos x="17" y="38"/>
                </a:cxn>
                <a:cxn ang="0">
                  <a:pos x="20" y="42"/>
                </a:cxn>
                <a:cxn ang="0">
                  <a:pos x="25" y="44"/>
                </a:cxn>
                <a:cxn ang="0">
                  <a:pos x="32" y="40"/>
                </a:cxn>
                <a:cxn ang="0">
                  <a:pos x="1" y="17"/>
                </a:cxn>
                <a:cxn ang="0">
                  <a:pos x="24" y="0"/>
                </a:cxn>
                <a:cxn ang="0">
                  <a:pos x="47" y="17"/>
                </a:cxn>
                <a:cxn ang="0">
                  <a:pos x="31" y="17"/>
                </a:cxn>
              </a:cxnLst>
              <a:rect l="0" t="0" r="r" b="b"/>
              <a:pathLst>
                <a:path w="49" h="56">
                  <a:moveTo>
                    <a:pt x="31" y="17"/>
                  </a:moveTo>
                  <a:cubicBezTo>
                    <a:pt x="30" y="15"/>
                    <a:pt x="29" y="14"/>
                    <a:pt x="28" y="13"/>
                  </a:cubicBezTo>
                  <a:cubicBezTo>
                    <a:pt x="27" y="12"/>
                    <a:pt x="25" y="12"/>
                    <a:pt x="23" y="12"/>
                  </a:cubicBezTo>
                  <a:cubicBezTo>
                    <a:pt x="20" y="12"/>
                    <a:pt x="18" y="13"/>
                    <a:pt x="18" y="15"/>
                  </a:cubicBezTo>
                  <a:cubicBezTo>
                    <a:pt x="18" y="23"/>
                    <a:pt x="49" y="18"/>
                    <a:pt x="49" y="38"/>
                  </a:cubicBezTo>
                  <a:cubicBezTo>
                    <a:pt x="49" y="50"/>
                    <a:pt x="38" y="56"/>
                    <a:pt x="24" y="56"/>
                  </a:cubicBezTo>
                  <a:cubicBezTo>
                    <a:pt x="10" y="56"/>
                    <a:pt x="0" y="48"/>
                    <a:pt x="0" y="38"/>
                  </a:cubicBezTo>
                  <a:cubicBezTo>
                    <a:pt x="17" y="38"/>
                    <a:pt x="17" y="38"/>
                    <a:pt x="17" y="38"/>
                  </a:cubicBezTo>
                  <a:cubicBezTo>
                    <a:pt x="17" y="40"/>
                    <a:pt x="18" y="41"/>
                    <a:pt x="20" y="42"/>
                  </a:cubicBezTo>
                  <a:cubicBezTo>
                    <a:pt x="21" y="43"/>
                    <a:pt x="23" y="44"/>
                    <a:pt x="25" y="44"/>
                  </a:cubicBezTo>
                  <a:cubicBezTo>
                    <a:pt x="29" y="44"/>
                    <a:pt x="32" y="42"/>
                    <a:pt x="32" y="40"/>
                  </a:cubicBezTo>
                  <a:cubicBezTo>
                    <a:pt x="32" y="32"/>
                    <a:pt x="1" y="37"/>
                    <a:pt x="1" y="17"/>
                  </a:cubicBezTo>
                  <a:cubicBezTo>
                    <a:pt x="1" y="6"/>
                    <a:pt x="11" y="0"/>
                    <a:pt x="24" y="0"/>
                  </a:cubicBezTo>
                  <a:cubicBezTo>
                    <a:pt x="39" y="0"/>
                    <a:pt x="46" y="7"/>
                    <a:pt x="47" y="17"/>
                  </a:cubicBezTo>
                  <a:lnTo>
                    <a:pt x="31" y="17"/>
                  </a:lnTo>
                  <a:close/>
                </a:path>
              </a:pathLst>
            </a:custGeom>
            <a:solidFill>
              <a:srgbClr val="FFFFFF"/>
            </a:solidFill>
            <a:ln w="9525">
              <a:noFill/>
              <a:round/>
              <a:headEnd/>
              <a:tailEnd/>
            </a:ln>
          </p:spPr>
          <p:txBody>
            <a:bodyPr/>
            <a:lstStyle/>
            <a:p>
              <a:endParaRPr lang="en-US"/>
            </a:p>
          </p:txBody>
        </p:sp>
        <p:sp>
          <p:nvSpPr>
            <p:cNvPr id="54414" name="Freeform 142"/>
            <p:cNvSpPr>
              <a:spLocks/>
            </p:cNvSpPr>
            <p:nvPr/>
          </p:nvSpPr>
          <p:spPr bwMode="auto">
            <a:xfrm>
              <a:off x="4042" y="878"/>
              <a:ext cx="94" cy="111"/>
            </a:xfrm>
            <a:custGeom>
              <a:avLst/>
              <a:gdLst/>
              <a:ahLst/>
              <a:cxnLst>
                <a:cxn ang="0">
                  <a:pos x="0" y="57"/>
                </a:cxn>
                <a:cxn ang="0">
                  <a:pos x="7" y="41"/>
                </a:cxn>
                <a:cxn ang="0">
                  <a:pos x="31" y="18"/>
                </a:cxn>
                <a:cxn ang="0">
                  <a:pos x="24" y="12"/>
                </a:cxn>
                <a:cxn ang="0">
                  <a:pos x="16" y="23"/>
                </a:cxn>
                <a:cxn ang="0">
                  <a:pos x="1" y="23"/>
                </a:cxn>
                <a:cxn ang="0">
                  <a:pos x="25" y="0"/>
                </a:cxn>
                <a:cxn ang="0">
                  <a:pos x="48" y="18"/>
                </a:cxn>
                <a:cxn ang="0">
                  <a:pos x="33" y="37"/>
                </a:cxn>
                <a:cxn ang="0">
                  <a:pos x="21" y="43"/>
                </a:cxn>
                <a:cxn ang="0">
                  <a:pos x="47" y="43"/>
                </a:cxn>
                <a:cxn ang="0">
                  <a:pos x="47" y="57"/>
                </a:cxn>
                <a:cxn ang="0">
                  <a:pos x="0" y="57"/>
                </a:cxn>
              </a:cxnLst>
              <a:rect l="0" t="0" r="r" b="b"/>
              <a:pathLst>
                <a:path w="48" h="57">
                  <a:moveTo>
                    <a:pt x="0" y="57"/>
                  </a:moveTo>
                  <a:cubicBezTo>
                    <a:pt x="0" y="50"/>
                    <a:pt x="2" y="46"/>
                    <a:pt x="7" y="41"/>
                  </a:cubicBezTo>
                  <a:cubicBezTo>
                    <a:pt x="16" y="31"/>
                    <a:pt x="31" y="27"/>
                    <a:pt x="31" y="18"/>
                  </a:cubicBezTo>
                  <a:cubicBezTo>
                    <a:pt x="31" y="14"/>
                    <a:pt x="28" y="12"/>
                    <a:pt x="24" y="12"/>
                  </a:cubicBezTo>
                  <a:cubicBezTo>
                    <a:pt x="18" y="12"/>
                    <a:pt x="16" y="18"/>
                    <a:pt x="16" y="23"/>
                  </a:cubicBezTo>
                  <a:cubicBezTo>
                    <a:pt x="1" y="23"/>
                    <a:pt x="1" y="23"/>
                    <a:pt x="1" y="23"/>
                  </a:cubicBezTo>
                  <a:cubicBezTo>
                    <a:pt x="1" y="7"/>
                    <a:pt x="10" y="0"/>
                    <a:pt x="25" y="0"/>
                  </a:cubicBezTo>
                  <a:cubicBezTo>
                    <a:pt x="37" y="0"/>
                    <a:pt x="48" y="5"/>
                    <a:pt x="48" y="18"/>
                  </a:cubicBezTo>
                  <a:cubicBezTo>
                    <a:pt x="48" y="28"/>
                    <a:pt x="40" y="32"/>
                    <a:pt x="33" y="37"/>
                  </a:cubicBezTo>
                  <a:cubicBezTo>
                    <a:pt x="29" y="39"/>
                    <a:pt x="24" y="41"/>
                    <a:pt x="21" y="43"/>
                  </a:cubicBezTo>
                  <a:cubicBezTo>
                    <a:pt x="47" y="43"/>
                    <a:pt x="47" y="43"/>
                    <a:pt x="47" y="43"/>
                  </a:cubicBezTo>
                  <a:cubicBezTo>
                    <a:pt x="47" y="57"/>
                    <a:pt x="47" y="57"/>
                    <a:pt x="47" y="57"/>
                  </a:cubicBezTo>
                  <a:lnTo>
                    <a:pt x="0" y="57"/>
                  </a:lnTo>
                  <a:close/>
                </a:path>
              </a:pathLst>
            </a:custGeom>
            <a:solidFill>
              <a:srgbClr val="FFFFFF"/>
            </a:solidFill>
            <a:ln w="9525">
              <a:noFill/>
              <a:round/>
              <a:headEnd/>
              <a:tailEnd/>
            </a:ln>
          </p:spPr>
          <p:txBody>
            <a:bodyPr/>
            <a:lstStyle/>
            <a:p>
              <a:endParaRPr lang="en-US"/>
            </a:p>
          </p:txBody>
        </p:sp>
        <p:sp>
          <p:nvSpPr>
            <p:cNvPr id="54415" name="Rectangle 143"/>
            <p:cNvSpPr>
              <a:spLocks noChangeArrowheads="1"/>
            </p:cNvSpPr>
            <p:nvPr/>
          </p:nvSpPr>
          <p:spPr bwMode="auto">
            <a:xfrm>
              <a:off x="4171" y="919"/>
              <a:ext cx="43" cy="29"/>
            </a:xfrm>
            <a:prstGeom prst="rect">
              <a:avLst/>
            </a:prstGeom>
            <a:solidFill>
              <a:srgbClr val="FFFFFF"/>
            </a:solidFill>
            <a:ln w="9525">
              <a:noFill/>
              <a:miter lim="800000"/>
              <a:headEnd/>
              <a:tailEnd/>
            </a:ln>
          </p:spPr>
          <p:txBody>
            <a:bodyPr/>
            <a:lstStyle/>
            <a:p>
              <a:endParaRPr lang="en-US"/>
            </a:p>
          </p:txBody>
        </p:sp>
      </p:grpSp>
      <p:grpSp>
        <p:nvGrpSpPr>
          <p:cNvPr id="5" name="Group 144"/>
          <p:cNvGrpSpPr>
            <a:grpSpLocks/>
          </p:cNvGrpSpPr>
          <p:nvPr/>
        </p:nvGrpSpPr>
        <p:grpSpPr bwMode="auto">
          <a:xfrm>
            <a:off x="6270625" y="2324100"/>
            <a:ext cx="1066800" cy="2578100"/>
            <a:chOff x="4147" y="1248"/>
            <a:chExt cx="706" cy="1634"/>
          </a:xfrm>
        </p:grpSpPr>
        <p:sp>
          <p:nvSpPr>
            <p:cNvPr id="54417" name="Oval 145"/>
            <p:cNvSpPr>
              <a:spLocks noChangeArrowheads="1"/>
            </p:cNvSpPr>
            <p:nvPr/>
          </p:nvSpPr>
          <p:spPr bwMode="auto">
            <a:xfrm>
              <a:off x="4147" y="1248"/>
              <a:ext cx="45" cy="45"/>
            </a:xfrm>
            <a:prstGeom prst="ellipse">
              <a:avLst/>
            </a:prstGeom>
            <a:solidFill>
              <a:srgbClr val="000000"/>
            </a:solidFill>
            <a:ln w="9525">
              <a:noFill/>
              <a:round/>
              <a:headEnd/>
              <a:tailEnd/>
            </a:ln>
          </p:spPr>
          <p:txBody>
            <a:bodyPr/>
            <a:lstStyle/>
            <a:p>
              <a:endParaRPr lang="en-US"/>
            </a:p>
          </p:txBody>
        </p:sp>
        <p:sp>
          <p:nvSpPr>
            <p:cNvPr id="54418" name="Oval 146"/>
            <p:cNvSpPr>
              <a:spLocks noChangeArrowheads="1"/>
            </p:cNvSpPr>
            <p:nvPr/>
          </p:nvSpPr>
          <p:spPr bwMode="auto">
            <a:xfrm>
              <a:off x="4479" y="1614"/>
              <a:ext cx="47" cy="45"/>
            </a:xfrm>
            <a:prstGeom prst="ellipse">
              <a:avLst/>
            </a:prstGeom>
            <a:solidFill>
              <a:srgbClr val="000000"/>
            </a:solidFill>
            <a:ln w="9525">
              <a:noFill/>
              <a:round/>
              <a:headEnd/>
              <a:tailEnd/>
            </a:ln>
          </p:spPr>
          <p:txBody>
            <a:bodyPr/>
            <a:lstStyle/>
            <a:p>
              <a:endParaRPr lang="en-US"/>
            </a:p>
          </p:txBody>
        </p:sp>
        <p:sp>
          <p:nvSpPr>
            <p:cNvPr id="54419" name="Oval 147"/>
            <p:cNvSpPr>
              <a:spLocks noChangeArrowheads="1"/>
            </p:cNvSpPr>
            <p:nvPr/>
          </p:nvSpPr>
          <p:spPr bwMode="auto">
            <a:xfrm>
              <a:off x="4807" y="1279"/>
              <a:ext cx="46" cy="45"/>
            </a:xfrm>
            <a:prstGeom prst="ellipse">
              <a:avLst/>
            </a:prstGeom>
            <a:solidFill>
              <a:srgbClr val="000000"/>
            </a:solidFill>
            <a:ln w="9525">
              <a:noFill/>
              <a:round/>
              <a:headEnd/>
              <a:tailEnd/>
            </a:ln>
          </p:spPr>
          <p:txBody>
            <a:bodyPr/>
            <a:lstStyle/>
            <a:p>
              <a:endParaRPr lang="en-US"/>
            </a:p>
          </p:txBody>
        </p:sp>
        <p:sp>
          <p:nvSpPr>
            <p:cNvPr id="54420" name="Oval 148"/>
            <p:cNvSpPr>
              <a:spLocks noChangeArrowheads="1"/>
            </p:cNvSpPr>
            <p:nvPr/>
          </p:nvSpPr>
          <p:spPr bwMode="auto">
            <a:xfrm>
              <a:off x="4210" y="2210"/>
              <a:ext cx="47" cy="45"/>
            </a:xfrm>
            <a:prstGeom prst="ellipse">
              <a:avLst/>
            </a:prstGeom>
            <a:solidFill>
              <a:srgbClr val="000000"/>
            </a:solidFill>
            <a:ln w="9525">
              <a:noFill/>
              <a:round/>
              <a:headEnd/>
              <a:tailEnd/>
            </a:ln>
          </p:spPr>
          <p:txBody>
            <a:bodyPr/>
            <a:lstStyle/>
            <a:p>
              <a:endParaRPr lang="en-US"/>
            </a:p>
          </p:txBody>
        </p:sp>
        <p:sp>
          <p:nvSpPr>
            <p:cNvPr id="54421" name="Oval 149"/>
            <p:cNvSpPr>
              <a:spLocks noChangeArrowheads="1"/>
            </p:cNvSpPr>
            <p:nvPr/>
          </p:nvSpPr>
          <p:spPr bwMode="auto">
            <a:xfrm>
              <a:off x="4378" y="2837"/>
              <a:ext cx="46" cy="45"/>
            </a:xfrm>
            <a:prstGeom prst="ellipse">
              <a:avLst/>
            </a:prstGeom>
            <a:solidFill>
              <a:srgbClr val="000000"/>
            </a:solidFill>
            <a:ln w="9525">
              <a:noFill/>
              <a:round/>
              <a:headEnd/>
              <a:tailEnd/>
            </a:ln>
          </p:spPr>
          <p:txBody>
            <a:bodyPr/>
            <a:lstStyle/>
            <a:p>
              <a:endParaRPr lang="en-US"/>
            </a:p>
          </p:txBody>
        </p:sp>
      </p:gr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 but</a:t>
            </a:r>
            <a:endParaRPr lang="en-US" dirty="0"/>
          </a:p>
        </p:txBody>
      </p:sp>
      <p:sp>
        <p:nvSpPr>
          <p:cNvPr id="3" name="Content Placeholder 2"/>
          <p:cNvSpPr>
            <a:spLocks noGrp="1"/>
          </p:cNvSpPr>
          <p:nvPr>
            <p:ph idx="1"/>
          </p:nvPr>
        </p:nvSpPr>
        <p:spPr/>
        <p:txBody>
          <a:bodyPr/>
          <a:lstStyle/>
          <a:p>
            <a:r>
              <a:rPr lang="en-US" dirty="0" smtClean="0"/>
              <a:t>Are dispersants toxic?</a:t>
            </a:r>
            <a:endParaRPr lang="en-US" dirty="0"/>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CROSERF</a:t>
            </a:r>
            <a:endParaRPr lang="en-US" dirty="0"/>
          </a:p>
        </p:txBody>
      </p:sp>
      <p:sp>
        <p:nvSpPr>
          <p:cNvPr id="3" name="Content Placeholder 2"/>
          <p:cNvSpPr>
            <a:spLocks noGrp="1"/>
          </p:cNvSpPr>
          <p:nvPr>
            <p:ph idx="1"/>
          </p:nvPr>
        </p:nvSpPr>
        <p:spPr/>
        <p:txBody>
          <a:bodyPr>
            <a:normAutofit fontScale="92500" lnSpcReduction="10000"/>
          </a:bodyPr>
          <a:lstStyle/>
          <a:p>
            <a:r>
              <a:rPr lang="en-US" sz="3000" dirty="0" smtClean="0">
                <a:cs typeface="Times New Roman" pitchFamily="18" charset="0"/>
              </a:rPr>
              <a:t>Chemical Response to Oil Spills: Ecological Effect</a:t>
            </a:r>
          </a:p>
          <a:p>
            <a:r>
              <a:rPr lang="en-US" sz="3000" dirty="0" smtClean="0">
                <a:cs typeface="Times New Roman" pitchFamily="18" charset="0"/>
              </a:rPr>
              <a:t> 	Research Forum</a:t>
            </a:r>
          </a:p>
          <a:p>
            <a:r>
              <a:rPr lang="en-US" sz="3000" dirty="0" smtClean="0">
                <a:cs typeface="Times New Roman" pitchFamily="18" charset="0"/>
              </a:rPr>
              <a:t>Boxes of Literature</a:t>
            </a:r>
          </a:p>
          <a:p>
            <a:r>
              <a:rPr lang="en-US" sz="3000" dirty="0" smtClean="0">
                <a:cs typeface="Times New Roman" pitchFamily="18" charset="0"/>
              </a:rPr>
              <a:t>No standardized :</a:t>
            </a:r>
          </a:p>
          <a:p>
            <a:pPr lvl="1">
              <a:buNone/>
            </a:pPr>
            <a:r>
              <a:rPr lang="en-US" sz="2600" dirty="0" smtClean="0">
                <a:cs typeface="Times New Roman" pitchFamily="18" charset="0"/>
              </a:rPr>
              <a:t>	Oil</a:t>
            </a:r>
          </a:p>
          <a:p>
            <a:pPr lvl="1">
              <a:buNone/>
            </a:pPr>
            <a:r>
              <a:rPr lang="en-US" sz="2600" dirty="0" smtClean="0">
                <a:cs typeface="Times New Roman" pitchFamily="18" charset="0"/>
              </a:rPr>
              <a:t>	Weathering state</a:t>
            </a:r>
          </a:p>
          <a:p>
            <a:pPr lvl="1">
              <a:buNone/>
            </a:pPr>
            <a:r>
              <a:rPr lang="en-US" sz="2600" dirty="0" smtClean="0">
                <a:cs typeface="Times New Roman" pitchFamily="18" charset="0"/>
              </a:rPr>
              <a:t>	Dispersant</a:t>
            </a:r>
          </a:p>
          <a:p>
            <a:pPr lvl="1">
              <a:buNone/>
            </a:pPr>
            <a:r>
              <a:rPr lang="en-US" sz="2600" dirty="0" smtClean="0">
                <a:cs typeface="Times New Roman" pitchFamily="18" charset="0"/>
              </a:rPr>
              <a:t>	Dosing rate or method</a:t>
            </a:r>
          </a:p>
          <a:p>
            <a:pPr lvl="1">
              <a:buNone/>
            </a:pPr>
            <a:r>
              <a:rPr lang="en-US" sz="2600" dirty="0" smtClean="0">
                <a:cs typeface="Times New Roman" pitchFamily="18" charset="0"/>
              </a:rPr>
              <a:t>	Analysis</a:t>
            </a:r>
          </a:p>
          <a:p>
            <a:pPr lvl="1">
              <a:buNone/>
            </a:pPr>
            <a:r>
              <a:rPr lang="en-US" sz="2600" dirty="0" smtClean="0">
                <a:cs typeface="Times New Roman" pitchFamily="18" charset="0"/>
              </a:rPr>
              <a:t>	Species</a:t>
            </a:r>
          </a:p>
          <a:p>
            <a:pPr lvl="1">
              <a:buNone/>
            </a:pPr>
            <a:r>
              <a:rPr lang="en-US" sz="2600" dirty="0" smtClean="0">
                <a:cs typeface="Times New Roman" pitchFamily="18" charset="0"/>
              </a:rPr>
              <a:t>	Mixing</a:t>
            </a:r>
          </a:p>
          <a:p>
            <a:endParaRPr lang="en-US" dirty="0"/>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dirty="0" smtClean="0"/>
          </a:p>
        </p:txBody>
      </p:sp>
      <p:sp>
        <p:nvSpPr>
          <p:cNvPr id="7171" name="Rectangle 3"/>
          <p:cNvSpPr>
            <a:spLocks noGrp="1" noChangeArrowheads="1"/>
          </p:cNvSpPr>
          <p:nvPr>
            <p:ph type="body" idx="1"/>
          </p:nvPr>
        </p:nvSpPr>
        <p:spPr>
          <a:xfrm>
            <a:off x="381000" y="457200"/>
            <a:ext cx="8305800" cy="6096000"/>
          </a:xfrm>
        </p:spPr>
        <p:txBody>
          <a:bodyPr/>
          <a:lstStyle/>
          <a:p>
            <a:pPr eaLnBrk="1" hangingPunct="1">
              <a:lnSpc>
                <a:spcPct val="90000"/>
              </a:lnSpc>
            </a:pPr>
            <a:r>
              <a:rPr lang="en-US" sz="2800" dirty="0" smtClean="0"/>
              <a:t>State Environmental and Resource Agencies</a:t>
            </a:r>
          </a:p>
          <a:p>
            <a:pPr lvl="1" eaLnBrk="1" hangingPunct="1">
              <a:lnSpc>
                <a:spcPct val="90000"/>
              </a:lnSpc>
              <a:buFont typeface="Arial" pitchFamily="34" charset="0"/>
              <a:buChar char="•"/>
            </a:pPr>
            <a:r>
              <a:rPr lang="en-US" sz="1600" dirty="0" smtClean="0"/>
              <a:t>Texas General Land Office (TGLO);</a:t>
            </a:r>
          </a:p>
          <a:p>
            <a:pPr lvl="1" eaLnBrk="1" hangingPunct="1">
              <a:lnSpc>
                <a:spcPct val="90000"/>
              </a:lnSpc>
              <a:buFont typeface="Arial" pitchFamily="34" charset="0"/>
              <a:buChar char="•"/>
            </a:pPr>
            <a:r>
              <a:rPr lang="en-US" sz="1600" dirty="0" smtClean="0"/>
              <a:t>Florida Department of Environmental Protection (FL DEP);</a:t>
            </a:r>
          </a:p>
          <a:p>
            <a:pPr lvl="1" eaLnBrk="1" hangingPunct="1">
              <a:lnSpc>
                <a:spcPct val="90000"/>
              </a:lnSpc>
              <a:buFont typeface="Arial" pitchFamily="34" charset="0"/>
              <a:buChar char="•"/>
            </a:pPr>
            <a:r>
              <a:rPr lang="en-US" sz="1600" dirty="0" smtClean="0"/>
              <a:t>California Office of Oil Spill Prevention and Response (CA OSPR);</a:t>
            </a:r>
          </a:p>
          <a:p>
            <a:pPr lvl="1" eaLnBrk="1" hangingPunct="1">
              <a:lnSpc>
                <a:spcPct val="90000"/>
              </a:lnSpc>
              <a:buFont typeface="Arial" pitchFamily="34" charset="0"/>
              <a:buChar char="•"/>
            </a:pPr>
            <a:r>
              <a:rPr lang="en-US" sz="1600" dirty="0" smtClean="0"/>
              <a:t>Alaska Department of Environmental Conservation (ADEC);</a:t>
            </a:r>
          </a:p>
          <a:p>
            <a:pPr eaLnBrk="1" hangingPunct="1">
              <a:lnSpc>
                <a:spcPct val="90000"/>
              </a:lnSpc>
            </a:pPr>
            <a:r>
              <a:rPr lang="en-US" sz="2800" dirty="0" smtClean="0"/>
              <a:t>Federal</a:t>
            </a:r>
          </a:p>
          <a:p>
            <a:pPr lvl="1" eaLnBrk="1" hangingPunct="1">
              <a:lnSpc>
                <a:spcPct val="90000"/>
              </a:lnSpc>
              <a:buFont typeface="Arial" pitchFamily="34" charset="0"/>
              <a:buChar char="•"/>
            </a:pPr>
            <a:r>
              <a:rPr lang="en-US" sz="1600" dirty="0" smtClean="0"/>
              <a:t>Minerals Management Service (MMS);</a:t>
            </a:r>
          </a:p>
          <a:p>
            <a:pPr lvl="1" eaLnBrk="1" hangingPunct="1">
              <a:lnSpc>
                <a:spcPct val="90000"/>
              </a:lnSpc>
              <a:buFont typeface="Arial" pitchFamily="34" charset="0"/>
              <a:buChar char="•"/>
            </a:pPr>
            <a:r>
              <a:rPr lang="en-US" sz="1600" dirty="0" smtClean="0"/>
              <a:t>U.S. Environmental Protection Agency (EPA), and</a:t>
            </a:r>
          </a:p>
          <a:p>
            <a:pPr lvl="1" eaLnBrk="1" hangingPunct="1">
              <a:spcBef>
                <a:spcPts val="0"/>
              </a:spcBef>
              <a:spcAft>
                <a:spcPts val="0"/>
              </a:spcAft>
              <a:buNone/>
            </a:pPr>
            <a:r>
              <a:rPr lang="en-US" sz="2800" dirty="0" smtClean="0"/>
              <a:t>Industry</a:t>
            </a:r>
          </a:p>
          <a:p>
            <a:pPr lvl="1" eaLnBrk="1" hangingPunct="1">
              <a:lnSpc>
                <a:spcPct val="90000"/>
              </a:lnSpc>
              <a:buFont typeface="Arial" pitchFamily="34" charset="0"/>
              <a:buChar char="•"/>
            </a:pPr>
            <a:r>
              <a:rPr lang="en-US" sz="1600" dirty="0" smtClean="0"/>
              <a:t>Exxon Corporation;</a:t>
            </a:r>
          </a:p>
          <a:p>
            <a:pPr lvl="1" eaLnBrk="1" hangingPunct="1">
              <a:lnSpc>
                <a:spcPct val="90000"/>
              </a:lnSpc>
              <a:buFont typeface="Arial" pitchFamily="34" charset="0"/>
              <a:buChar char="•"/>
            </a:pPr>
            <a:r>
              <a:rPr lang="en-US" sz="1600" dirty="0" smtClean="0"/>
              <a:t>Chevron Corporation </a:t>
            </a:r>
          </a:p>
          <a:p>
            <a:pPr lvl="1" eaLnBrk="1" hangingPunct="1">
              <a:lnSpc>
                <a:spcPct val="90000"/>
              </a:lnSpc>
              <a:buFont typeface="Arial" pitchFamily="34" charset="0"/>
              <a:buChar char="•"/>
            </a:pPr>
            <a:r>
              <a:rPr lang="en-US" sz="1600" dirty="0" smtClean="0"/>
              <a:t>American Petroleum Institute (API), and</a:t>
            </a:r>
          </a:p>
          <a:p>
            <a:pPr lvl="1" eaLnBrk="1" hangingPunct="1">
              <a:lnSpc>
                <a:spcPct val="90000"/>
              </a:lnSpc>
              <a:buFont typeface="Arial" pitchFamily="34" charset="0"/>
              <a:buChar char="•"/>
            </a:pPr>
            <a:r>
              <a:rPr lang="en-US" sz="1600" dirty="0" smtClean="0"/>
              <a:t>Marine Spill Response Corporation (MSRC).</a:t>
            </a:r>
          </a:p>
          <a:p>
            <a:pPr lvl="1" eaLnBrk="1" hangingPunct="1">
              <a:lnSpc>
                <a:spcPct val="90000"/>
              </a:lnSpc>
              <a:buNone/>
            </a:pPr>
            <a:r>
              <a:rPr lang="en-US" dirty="0" smtClean="0"/>
              <a:t>Universities</a:t>
            </a:r>
          </a:p>
          <a:p>
            <a:pPr lvl="1" eaLnBrk="1" hangingPunct="1">
              <a:lnSpc>
                <a:spcPct val="90000"/>
              </a:lnSpc>
              <a:buFont typeface="Arial" pitchFamily="34" charset="0"/>
              <a:buChar char="•"/>
            </a:pPr>
            <a:r>
              <a:rPr lang="en-US" sz="1600" dirty="0" smtClean="0"/>
              <a:t>University of California, Santa Cruz (later UC Davis) </a:t>
            </a:r>
          </a:p>
          <a:p>
            <a:pPr lvl="1" eaLnBrk="1" hangingPunct="1">
              <a:lnSpc>
                <a:spcPct val="90000"/>
              </a:lnSpc>
              <a:buFont typeface="Arial" pitchFamily="34" charset="0"/>
              <a:buChar char="•"/>
            </a:pPr>
            <a:r>
              <a:rPr lang="en-US" sz="1600" dirty="0" smtClean="0"/>
              <a:t>University of South Florida </a:t>
            </a:r>
          </a:p>
          <a:p>
            <a:pPr lvl="1" eaLnBrk="1" hangingPunct="1">
              <a:lnSpc>
                <a:spcPct val="90000"/>
              </a:lnSpc>
              <a:buFont typeface="Arial" pitchFamily="34" charset="0"/>
              <a:buChar char="•"/>
            </a:pPr>
            <a:r>
              <a:rPr lang="en-US" sz="1600" dirty="0" smtClean="0"/>
              <a:t>Texas A&amp;M University </a:t>
            </a:r>
          </a:p>
          <a:p>
            <a:pPr lvl="1" eaLnBrk="1" hangingPunct="1">
              <a:lnSpc>
                <a:spcPct val="90000"/>
              </a:lnSpc>
              <a:buFont typeface="Arial" pitchFamily="34" charset="0"/>
              <a:buChar char="•"/>
            </a:pPr>
            <a:r>
              <a:rPr lang="en-US" sz="1600" dirty="0" smtClean="0"/>
              <a:t>University of Alaska Fairbanks </a:t>
            </a:r>
          </a:p>
          <a:p>
            <a:pPr lvl="1" eaLnBrk="1" hangingPunct="1">
              <a:lnSpc>
                <a:spcPct val="90000"/>
              </a:lnSpc>
              <a:buFont typeface="Arial" pitchFamily="34" charset="0"/>
              <a:buChar char="•"/>
            </a:pPr>
            <a:endParaRPr lang="en-US" sz="1600" dirty="0" smtClean="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Overview </a:t>
            </a:r>
            <a:r>
              <a:rPr lang="en-US" dirty="0" smtClean="0"/>
              <a:t>UAF </a:t>
            </a:r>
            <a:r>
              <a:rPr lang="en-US" dirty="0" smtClean="0"/>
              <a:t>Toxicology </a:t>
            </a:r>
            <a:r>
              <a:rPr lang="en-US" dirty="0" smtClean="0"/>
              <a:t>and Oil Spill Related Research</a:t>
            </a:r>
            <a:endParaRPr lang="en-US" dirty="0"/>
          </a:p>
        </p:txBody>
      </p:sp>
      <p:sp>
        <p:nvSpPr>
          <p:cNvPr id="3" name="Content Placeholder 2"/>
          <p:cNvSpPr>
            <a:spLocks noGrp="1"/>
          </p:cNvSpPr>
          <p:nvPr>
            <p:ph idx="1"/>
          </p:nvPr>
        </p:nvSpPr>
        <p:spPr>
          <a:xfrm>
            <a:off x="381000" y="990600"/>
            <a:ext cx="8229600" cy="5181600"/>
          </a:xfrm>
        </p:spPr>
        <p:txBody>
          <a:bodyPr>
            <a:normAutofit/>
          </a:bodyPr>
          <a:lstStyle/>
          <a:p>
            <a:pPr>
              <a:buFont typeface="Arial" pitchFamily="34" charset="0"/>
              <a:buChar char="•"/>
            </a:pPr>
            <a:r>
              <a:rPr lang="en-US" dirty="0" smtClean="0"/>
              <a:t>Intro Dispersants </a:t>
            </a:r>
            <a:r>
              <a:rPr lang="en-US" dirty="0" smtClean="0"/>
              <a:t>and Oil Spills</a:t>
            </a:r>
          </a:p>
          <a:p>
            <a:pPr>
              <a:buFont typeface="Arial" pitchFamily="34" charset="0"/>
              <a:buChar char="•"/>
            </a:pPr>
            <a:r>
              <a:rPr lang="en-US" dirty="0" smtClean="0"/>
              <a:t>INE </a:t>
            </a:r>
            <a:r>
              <a:rPr lang="en-US" dirty="0" err="1" smtClean="0"/>
              <a:t>tox</a:t>
            </a:r>
            <a:r>
              <a:rPr lang="en-US" dirty="0" smtClean="0"/>
              <a:t> testing</a:t>
            </a:r>
          </a:p>
          <a:p>
            <a:pPr lvl="2">
              <a:buFont typeface="Arial" pitchFamily="34" charset="0"/>
              <a:buChar char="•"/>
            </a:pPr>
            <a:r>
              <a:rPr lang="en-US" dirty="0" smtClean="0"/>
              <a:t>CROSERF</a:t>
            </a:r>
          </a:p>
          <a:p>
            <a:pPr lvl="2">
              <a:buFont typeface="Arial" pitchFamily="34" charset="0"/>
              <a:buChar char="•"/>
            </a:pPr>
            <a:r>
              <a:rPr lang="en-US" dirty="0" smtClean="0"/>
              <a:t>Creosote</a:t>
            </a:r>
          </a:p>
          <a:p>
            <a:pPr lvl="2">
              <a:buFont typeface="Arial" pitchFamily="34" charset="0"/>
              <a:buChar char="•"/>
            </a:pPr>
            <a:r>
              <a:rPr lang="en-US" dirty="0" smtClean="0"/>
              <a:t>Barrow JIP</a:t>
            </a:r>
          </a:p>
          <a:p>
            <a:pPr>
              <a:buFont typeface="Arial" pitchFamily="34" charset="0"/>
              <a:buChar char="•"/>
            </a:pPr>
            <a:r>
              <a:rPr lang="en-US" dirty="0" smtClean="0"/>
              <a:t>IAB Biodegradation</a:t>
            </a:r>
          </a:p>
          <a:p>
            <a:pPr lvl="2">
              <a:buFont typeface="Arial" pitchFamily="34" charset="0"/>
              <a:buChar char="•"/>
            </a:pPr>
            <a:r>
              <a:rPr lang="en-US" dirty="0" smtClean="0"/>
              <a:t>Barrow</a:t>
            </a:r>
          </a:p>
          <a:p>
            <a:pPr lvl="2">
              <a:buFont typeface="Arial" pitchFamily="34" charset="0"/>
              <a:buChar char="•"/>
            </a:pPr>
            <a:r>
              <a:rPr lang="en-US" dirty="0" smtClean="0"/>
              <a:t>Future</a:t>
            </a:r>
            <a:endParaRPr lang="en-US" dirty="0" smtClean="0"/>
          </a:p>
          <a:p>
            <a:pPr>
              <a:buFont typeface="Arial" pitchFamily="34" charset="0"/>
              <a:buChar char="•"/>
            </a:pPr>
            <a:r>
              <a:rPr lang="en-US" dirty="0" smtClean="0"/>
              <a:t>Use of Data in Decision-Making</a:t>
            </a:r>
          </a:p>
          <a:p>
            <a:pPr>
              <a:buFont typeface="Arial" pitchFamily="34" charset="0"/>
              <a:buChar char="•"/>
            </a:pPr>
            <a:r>
              <a:rPr lang="en-US" dirty="0" smtClean="0"/>
              <a:t>Partners and Friends</a:t>
            </a:r>
          </a:p>
          <a:p>
            <a:endParaRPr lang="en-US" dirty="0" smtClean="0"/>
          </a:p>
          <a:p>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3D258EB-59CC-4027-9084-A249587E455C}" type="slidenum">
              <a:rPr lang="en-US" smtClean="0"/>
              <a:pPr/>
              <a:t>2</a:t>
            </a:fld>
            <a:endParaRPr lang="en-US"/>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CROSERF Testing</a:t>
            </a:r>
          </a:p>
        </p:txBody>
      </p:sp>
      <p:sp>
        <p:nvSpPr>
          <p:cNvPr id="10243" name="Rectangle 3"/>
          <p:cNvSpPr>
            <a:spLocks noGrp="1" noChangeArrowheads="1"/>
          </p:cNvSpPr>
          <p:nvPr>
            <p:ph type="body" idx="1"/>
          </p:nvPr>
        </p:nvSpPr>
        <p:spPr/>
        <p:txBody>
          <a:bodyPr/>
          <a:lstStyle/>
          <a:p>
            <a:pPr eaLnBrk="1" hangingPunct="1"/>
            <a:r>
              <a:rPr lang="en-US" dirty="0" smtClean="0"/>
              <a:t>Standard species and standard oil</a:t>
            </a:r>
          </a:p>
          <a:p>
            <a:pPr lvl="1" eaLnBrk="1" hangingPunct="1">
              <a:buNone/>
            </a:pPr>
            <a:r>
              <a:rPr lang="en-US" dirty="0" smtClean="0"/>
              <a:t>	Calibrate labs</a:t>
            </a:r>
          </a:p>
          <a:p>
            <a:pPr eaLnBrk="1" hangingPunct="1"/>
            <a:r>
              <a:rPr lang="en-US" dirty="0" smtClean="0"/>
              <a:t>Standard species and local oil</a:t>
            </a:r>
          </a:p>
          <a:p>
            <a:pPr lvl="1" eaLnBrk="1" hangingPunct="1">
              <a:buNone/>
            </a:pPr>
            <a:r>
              <a:rPr lang="en-US" dirty="0" smtClean="0"/>
              <a:t>	Is our oil different?</a:t>
            </a:r>
          </a:p>
          <a:p>
            <a:pPr eaLnBrk="1" hangingPunct="1"/>
            <a:r>
              <a:rPr lang="en-US" dirty="0" smtClean="0"/>
              <a:t>Local species and local oil</a:t>
            </a:r>
          </a:p>
          <a:p>
            <a:pPr lvl="1" eaLnBrk="1" hangingPunct="1">
              <a:buNone/>
            </a:pPr>
            <a:r>
              <a:rPr lang="en-US" dirty="0" smtClean="0"/>
              <a:t>	Are our local </a:t>
            </a:r>
            <a:endParaRPr lang="en-US" dirty="0" smtClean="0"/>
          </a:p>
          <a:p>
            <a:pPr lvl="1" eaLnBrk="1" hangingPunct="1">
              <a:buNone/>
            </a:pPr>
            <a:r>
              <a:rPr lang="en-US" dirty="0" smtClean="0"/>
              <a:t>species </a:t>
            </a:r>
            <a:r>
              <a:rPr lang="en-US" dirty="0" smtClean="0"/>
              <a:t>different?</a:t>
            </a:r>
          </a:p>
          <a:p>
            <a:pPr eaLnBrk="1" hangingPunct="1"/>
            <a:endParaRPr lang="en-US" dirty="0" smtClean="0"/>
          </a:p>
        </p:txBody>
      </p:sp>
      <p:pic>
        <p:nvPicPr>
          <p:cNvPr id="160769" name="Picture 1" descr="C:\Documents and Settings\ffrap\My Documents\Research 2002 may be duplicated\Marine Oil Spill\Sara's Work\Sara's\crablarvae.jpg"/>
          <p:cNvPicPr>
            <a:picLocks noChangeAspect="1" noChangeArrowheads="1"/>
          </p:cNvPicPr>
          <p:nvPr/>
        </p:nvPicPr>
        <p:blipFill>
          <a:blip r:embed="rId3" cstate="print"/>
          <a:srcRect/>
          <a:stretch>
            <a:fillRect/>
          </a:stretch>
        </p:blipFill>
        <p:spPr bwMode="auto">
          <a:xfrm>
            <a:off x="4038600" y="3810000"/>
            <a:ext cx="5105400" cy="2757499"/>
          </a:xfrm>
          <a:prstGeom prst="rect">
            <a:avLst/>
          </a:prstGeom>
          <a:noFill/>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T6cRM"/>
          <p:cNvPicPr>
            <a:picLocks noChangeAspect="1" noChangeArrowheads="1"/>
          </p:cNvPicPr>
          <p:nvPr/>
        </p:nvPicPr>
        <p:blipFill>
          <a:blip r:embed="rId3" cstate="print"/>
          <a:srcRect/>
          <a:stretch>
            <a:fillRect/>
          </a:stretch>
        </p:blipFill>
        <p:spPr bwMode="auto">
          <a:xfrm>
            <a:off x="838200" y="762000"/>
            <a:ext cx="7097751" cy="51054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pPr eaLnBrk="1" hangingPunct="1"/>
            <a:r>
              <a:rPr lang="en-US" smtClean="0"/>
              <a:t>Fresh CE-WAF</a:t>
            </a:r>
          </a:p>
        </p:txBody>
      </p:sp>
      <p:pic>
        <p:nvPicPr>
          <p:cNvPr id="23555" name="Picture 5" descr="compare"/>
          <p:cNvPicPr>
            <a:picLocks noChangeAspect="1" noChangeArrowheads="1"/>
          </p:cNvPicPr>
          <p:nvPr/>
        </p:nvPicPr>
        <p:blipFill>
          <a:blip r:embed="rId3" cstate="print"/>
          <a:srcRect/>
          <a:stretch>
            <a:fillRect/>
          </a:stretch>
        </p:blipFill>
        <p:spPr bwMode="auto">
          <a:xfrm>
            <a:off x="0" y="1566863"/>
            <a:ext cx="9144000" cy="54102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 </a:t>
            </a:r>
            <a:r>
              <a:rPr lang="en-US" dirty="0" err="1" smtClean="0"/>
              <a:t>Tox</a:t>
            </a:r>
            <a:r>
              <a:rPr lang="en-US" dirty="0" smtClean="0"/>
              <a:t> Testing Goals</a:t>
            </a:r>
            <a:endParaRPr lang="en-US" dirty="0"/>
          </a:p>
        </p:txBody>
      </p:sp>
      <p:sp>
        <p:nvSpPr>
          <p:cNvPr id="3" name="Content Placeholder 2"/>
          <p:cNvSpPr>
            <a:spLocks noGrp="1"/>
          </p:cNvSpPr>
          <p:nvPr>
            <p:ph idx="1"/>
          </p:nvPr>
        </p:nvSpPr>
        <p:spPr/>
        <p:txBody>
          <a:bodyPr/>
          <a:lstStyle/>
          <a:p>
            <a:r>
              <a:rPr lang="en-US" dirty="0" smtClean="0"/>
              <a:t>Test  relevant species</a:t>
            </a:r>
          </a:p>
          <a:p>
            <a:r>
              <a:rPr lang="en-US" dirty="0" smtClean="0"/>
              <a:t>Sensitive life stage</a:t>
            </a:r>
          </a:p>
          <a:p>
            <a:r>
              <a:rPr lang="en-US" dirty="0" smtClean="0"/>
              <a:t>As close to environment conditions beneath a spill</a:t>
            </a:r>
          </a:p>
          <a:p>
            <a:r>
              <a:rPr lang="en-US" dirty="0" smtClean="0"/>
              <a:t>Establish dose-response</a:t>
            </a:r>
          </a:p>
          <a:p>
            <a:r>
              <a:rPr lang="en-US" dirty="0" smtClean="0"/>
              <a:t>Input to modeling environmental effects</a:t>
            </a:r>
          </a:p>
          <a:p>
            <a:endParaRPr lang="en-US" dirty="0"/>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Species</a:t>
            </a:r>
            <a:endParaRPr lang="en-US" dirty="0"/>
          </a:p>
        </p:txBody>
      </p:sp>
      <p:sp>
        <p:nvSpPr>
          <p:cNvPr id="3" name="Content Placeholder 2"/>
          <p:cNvSpPr>
            <a:spLocks noGrp="1"/>
          </p:cNvSpPr>
          <p:nvPr>
            <p:ph idx="1"/>
          </p:nvPr>
        </p:nvSpPr>
        <p:spPr/>
        <p:txBody>
          <a:bodyPr>
            <a:normAutofit/>
          </a:bodyPr>
          <a:lstStyle/>
          <a:p>
            <a:r>
              <a:rPr lang="en-US" dirty="0" smtClean="0"/>
              <a:t>Whales to microorganisms</a:t>
            </a:r>
          </a:p>
          <a:p>
            <a:r>
              <a:rPr lang="en-US" dirty="0" smtClean="0"/>
              <a:t>Best would be convenient and relevant, </a:t>
            </a:r>
          </a:p>
          <a:p>
            <a:r>
              <a:rPr lang="en-US" dirty="0" smtClean="0"/>
              <a:t>Convenient  - amenable to laboratory testing</a:t>
            </a:r>
          </a:p>
          <a:p>
            <a:r>
              <a:rPr lang="en-US" dirty="0" smtClean="0"/>
              <a:t>Relevant - important to the ecosystem in question, recognized by the public, sensitive to the chemical. </a:t>
            </a:r>
          </a:p>
          <a:p>
            <a:r>
              <a:rPr lang="en-US" dirty="0" smtClean="0"/>
              <a:t>“Standard” test species</a:t>
            </a:r>
          </a:p>
          <a:p>
            <a:pPr lvl="1">
              <a:buFont typeface="Arial" pitchFamily="34" charset="0"/>
              <a:buChar char="•"/>
            </a:pPr>
            <a:r>
              <a:rPr lang="en-US" dirty="0" smtClean="0"/>
              <a:t>All warm, 20 C, water</a:t>
            </a:r>
          </a:p>
          <a:p>
            <a:endParaRPr lang="en-US" dirty="0"/>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Creosote Timber Research	</a:t>
            </a:r>
            <a:endParaRPr lang="en-US" dirty="0"/>
          </a:p>
        </p:txBody>
      </p:sp>
      <p:sp>
        <p:nvSpPr>
          <p:cNvPr id="5" name="Content Placeholder 4"/>
          <p:cNvSpPr>
            <a:spLocks noGrp="1"/>
          </p:cNvSpPr>
          <p:nvPr>
            <p:ph idx="1"/>
          </p:nvPr>
        </p:nvSpPr>
        <p:spPr/>
        <p:txBody>
          <a:bodyPr/>
          <a:lstStyle/>
          <a:p>
            <a:pPr>
              <a:buFont typeface="Arial" pitchFamily="34" charset="0"/>
              <a:buChar char="•"/>
            </a:pPr>
            <a:r>
              <a:rPr lang="en-US" dirty="0" smtClean="0"/>
              <a:t>Southeast Alaska</a:t>
            </a:r>
          </a:p>
          <a:p>
            <a:pPr>
              <a:buFont typeface="Arial" pitchFamily="34" charset="0"/>
              <a:buChar char="•"/>
            </a:pPr>
            <a:r>
              <a:rPr lang="en-US" dirty="0" smtClean="0"/>
              <a:t>Sponsor Alaska DOT&amp;PF</a:t>
            </a:r>
          </a:p>
          <a:p>
            <a:pPr>
              <a:buFont typeface="Arial" pitchFamily="34" charset="0"/>
              <a:buChar char="•"/>
            </a:pPr>
            <a:r>
              <a:rPr lang="en-US" dirty="0" smtClean="0"/>
              <a:t>Is Creosote toxic to herring eggs? </a:t>
            </a:r>
          </a:p>
          <a:p>
            <a:pPr>
              <a:buFont typeface="Arial" pitchFamily="34" charset="0"/>
              <a:buChar char="•"/>
            </a:pPr>
            <a:r>
              <a:rPr lang="en-US" dirty="0" smtClean="0"/>
              <a:t>Partners</a:t>
            </a:r>
          </a:p>
          <a:p>
            <a:pPr lvl="2">
              <a:buFont typeface="Arial" pitchFamily="34" charset="0"/>
              <a:buChar char="•"/>
            </a:pPr>
            <a:r>
              <a:rPr lang="en-US" dirty="0" smtClean="0"/>
              <a:t>UAS</a:t>
            </a:r>
          </a:p>
          <a:p>
            <a:pPr lvl="2">
              <a:buFont typeface="Arial" pitchFamily="34" charset="0"/>
              <a:buChar char="•"/>
            </a:pPr>
            <a:r>
              <a:rPr lang="en-US" dirty="0" smtClean="0"/>
              <a:t>NOAA Fisheries</a:t>
            </a:r>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ACZA Piles</a:t>
            </a:r>
            <a:endParaRPr lang="en-US" dirty="0"/>
          </a:p>
        </p:txBody>
      </p:sp>
      <p:pic>
        <p:nvPicPr>
          <p:cNvPr id="106498" name="Picture 2" descr="C:\Documents and Settings\ffrap\Desktop\1008240028.jpg"/>
          <p:cNvPicPr>
            <a:picLocks noGrp="1" noChangeAspect="1" noChangeArrowheads="1"/>
          </p:cNvPicPr>
          <p:nvPr>
            <p:ph idx="1"/>
          </p:nvPr>
        </p:nvPicPr>
        <p:blipFill>
          <a:blip r:embed="rId2" cstate="print"/>
          <a:srcRect/>
          <a:stretch>
            <a:fillRect/>
          </a:stretch>
        </p:blipFill>
        <p:spPr bwMode="auto">
          <a:xfrm>
            <a:off x="1562100" y="1295400"/>
            <a:ext cx="6096000" cy="4572000"/>
          </a:xfrm>
          <a:prstGeom prst="rect">
            <a:avLst/>
          </a:prstGeom>
          <a:noFill/>
        </p:spPr>
      </p:pic>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5474" name="Picture 2" descr="C:\Documents and Settings\ffrap\Desktop\1008240020.jpg"/>
          <p:cNvPicPr>
            <a:picLocks noGrp="1" noChangeAspect="1" noChangeArrowheads="1"/>
          </p:cNvPicPr>
          <p:nvPr>
            <p:ph idx="1"/>
          </p:nvPr>
        </p:nvPicPr>
        <p:blipFill>
          <a:blip r:embed="rId2" cstate="print"/>
          <a:srcRect/>
          <a:stretch>
            <a:fillRect/>
          </a:stretch>
        </p:blipFill>
        <p:spPr bwMode="auto">
          <a:xfrm>
            <a:off x="1562100" y="1295400"/>
            <a:ext cx="6096000" cy="4572000"/>
          </a:xfrm>
          <a:prstGeom prst="rect">
            <a:avLst/>
          </a:prstGeom>
          <a:noFill/>
        </p:spPr>
      </p:pic>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1378" name="Picture 2" descr="C:\Documents and Settings\ffrap\Desktop\Lynn Canal 4.22.11.jpg"/>
          <p:cNvPicPr>
            <a:picLocks noGrp="1" noChangeAspect="1" noChangeArrowheads="1"/>
          </p:cNvPicPr>
          <p:nvPr>
            <p:ph idx="1"/>
          </p:nvPr>
        </p:nvPicPr>
        <p:blipFill>
          <a:blip r:embed="rId2" cstate="print"/>
          <a:srcRect/>
          <a:stretch>
            <a:fillRect/>
          </a:stretch>
        </p:blipFill>
        <p:spPr bwMode="auto">
          <a:xfrm>
            <a:off x="2009140" y="1630680"/>
            <a:ext cx="5201920" cy="3901440"/>
          </a:xfrm>
          <a:prstGeom prst="rect">
            <a:avLst/>
          </a:prstGeom>
          <a:noFill/>
        </p:spPr>
      </p:pic>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02" name="Picture 2" descr="C:\Documents and Settings\ffrap\Desktop\Gametes 4.22.11.jpg"/>
          <p:cNvPicPr>
            <a:picLocks noGrp="1" noChangeAspect="1" noChangeArrowheads="1"/>
          </p:cNvPicPr>
          <p:nvPr>
            <p:ph idx="1"/>
          </p:nvPr>
        </p:nvPicPr>
        <p:blipFill>
          <a:blip r:embed="rId2" cstate="print"/>
          <a:srcRect/>
          <a:stretch>
            <a:fillRect/>
          </a:stretch>
        </p:blipFill>
        <p:spPr bwMode="auto">
          <a:xfrm>
            <a:off x="1562100" y="1295400"/>
            <a:ext cx="6096000" cy="4572000"/>
          </a:xfrm>
          <a:prstGeom prst="rect">
            <a:avLst/>
          </a:prstGeom>
          <a:noFill/>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ider.jpg"/>
          <p:cNvPicPr>
            <a:picLocks noChangeAspect="1"/>
          </p:cNvPicPr>
          <p:nvPr/>
        </p:nvPicPr>
        <p:blipFill>
          <a:blip r:embed="rId2" cstate="print"/>
          <a:stretch>
            <a:fillRect/>
          </a:stretch>
        </p:blipFill>
        <p:spPr>
          <a:xfrm>
            <a:off x="5181600" y="1676400"/>
            <a:ext cx="3593738" cy="4246695"/>
          </a:xfrm>
          <a:prstGeom prst="rect">
            <a:avLst/>
          </a:prstGeom>
        </p:spPr>
      </p:pic>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dirty="0" smtClean="0"/>
              <a:t>INE</a:t>
            </a:r>
          </a:p>
          <a:p>
            <a:r>
              <a:rPr lang="en-US" dirty="0" smtClean="0"/>
              <a:t>IAB</a:t>
            </a:r>
            <a:endParaRPr lang="en-US" dirty="0"/>
          </a:p>
        </p:txBody>
      </p:sp>
      <p:pic>
        <p:nvPicPr>
          <p:cNvPr id="6" name="Picture 4" descr="C:\Users\Kim\Pictures\photos\Presentations\Best Glacialis\Image_18.tif"/>
          <p:cNvPicPr>
            <a:picLocks noChangeAspect="1" noChangeArrowheads="1"/>
          </p:cNvPicPr>
          <p:nvPr/>
        </p:nvPicPr>
        <p:blipFill>
          <a:blip r:embed="rId3" cstate="print"/>
          <a:srcRect/>
          <a:stretch>
            <a:fillRect/>
          </a:stretch>
        </p:blipFill>
        <p:spPr bwMode="auto">
          <a:xfrm>
            <a:off x="1541929" y="1741885"/>
            <a:ext cx="3106271" cy="4125515"/>
          </a:xfrm>
          <a:prstGeom prst="rect">
            <a:avLst/>
          </a:prstGeom>
          <a:noFill/>
        </p:spPr>
      </p:pic>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426" name="Picture 2" descr="C:\Documents and Settings\ffrap\Desktop\Tr2 F19.jpg"/>
          <p:cNvPicPr>
            <a:picLocks noGrp="1" noChangeAspect="1" noChangeArrowheads="1"/>
          </p:cNvPicPr>
          <p:nvPr>
            <p:ph idx="1"/>
          </p:nvPr>
        </p:nvPicPr>
        <p:blipFill>
          <a:blip r:embed="rId2" cstate="print"/>
          <a:srcRect/>
          <a:stretch>
            <a:fillRect/>
          </a:stretch>
        </p:blipFill>
        <p:spPr bwMode="auto">
          <a:xfrm>
            <a:off x="1562100" y="1295400"/>
            <a:ext cx="6096000" cy="4572000"/>
          </a:xfrm>
          <a:prstGeom prst="rect">
            <a:avLst/>
          </a:prstGeom>
          <a:noFill/>
        </p:spPr>
      </p:pic>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4450" name="Picture 2" descr="C:\Documents and Settings\ffrap\Desktop\100_0376.jpg"/>
          <p:cNvPicPr>
            <a:picLocks noGrp="1" noChangeAspect="1" noChangeArrowheads="1"/>
          </p:cNvPicPr>
          <p:nvPr>
            <p:ph idx="1"/>
          </p:nvPr>
        </p:nvPicPr>
        <p:blipFill>
          <a:blip r:embed="rId2" cstate="print"/>
          <a:srcRect/>
          <a:stretch>
            <a:fillRect/>
          </a:stretch>
        </p:blipFill>
        <p:spPr bwMode="auto">
          <a:xfrm>
            <a:off x="838200" y="838199"/>
            <a:ext cx="7429500" cy="5572125"/>
          </a:xfrm>
          <a:prstGeom prst="rect">
            <a:avLst/>
          </a:prstGeom>
          <a:noFill/>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Documents and Settings\ffrap\Desktop\RESEARCH\Combinded ACZA herring\March 11 Herring Proceeures\100_0387 resized.JPG"/>
          <p:cNvPicPr>
            <a:picLocks noChangeAspect="1" noChangeArrowheads="1"/>
          </p:cNvPicPr>
          <p:nvPr/>
        </p:nvPicPr>
        <p:blipFill>
          <a:blip r:embed="rId2" cstate="print"/>
          <a:srcRect/>
          <a:stretch>
            <a:fillRect/>
          </a:stretch>
        </p:blipFill>
        <p:spPr bwMode="auto">
          <a:xfrm>
            <a:off x="2057400" y="-1981200"/>
            <a:ext cx="6019799" cy="8025175"/>
          </a:xfrm>
          <a:prstGeom prst="rect">
            <a:avLst/>
          </a:prstGeom>
          <a:noFill/>
        </p:spPr>
      </p:pic>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295400" y="838200"/>
          <a:ext cx="6477000" cy="4724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838200" y="1295400"/>
          <a:ext cx="8305800"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2212975"/>
          </a:xfrm>
        </p:spPr>
        <p:txBody>
          <a:bodyPr>
            <a:normAutofit/>
          </a:bodyPr>
          <a:lstStyle/>
          <a:p>
            <a:r>
              <a:rPr lang="en-US" b="1" dirty="0" smtClean="0"/>
              <a:t>Evaluating the Biodegradability and Effects of Dispersed Oil using Arctic Test Species and Conditions</a:t>
            </a:r>
            <a:endParaRPr lang="en-US" b="1" dirty="0"/>
          </a:p>
        </p:txBody>
      </p:sp>
      <p:sp>
        <p:nvSpPr>
          <p:cNvPr id="4" name="TextBox 3"/>
          <p:cNvSpPr txBox="1"/>
          <p:nvPr/>
        </p:nvSpPr>
        <p:spPr>
          <a:xfrm>
            <a:off x="0" y="2286000"/>
            <a:ext cx="6400800" cy="3539430"/>
          </a:xfrm>
          <a:prstGeom prst="rect">
            <a:avLst/>
          </a:prstGeom>
          <a:noFill/>
        </p:spPr>
        <p:txBody>
          <a:bodyPr wrap="square" rtlCol="0">
            <a:spAutoFit/>
          </a:bodyPr>
          <a:lstStyle/>
          <a:p>
            <a:r>
              <a:rPr lang="en-US" dirty="0" smtClean="0"/>
              <a:t>Kelly McFarlin, Mary Beth Leigh, and Robert A. Perkins</a:t>
            </a:r>
          </a:p>
          <a:p>
            <a:r>
              <a:rPr lang="en-US" dirty="0" smtClean="0"/>
              <a:t>University of Alaska Fairbanks</a:t>
            </a:r>
          </a:p>
          <a:p>
            <a:r>
              <a:rPr lang="en-US" dirty="0" smtClean="0"/>
              <a:t>Fairbanks, Alaska, USA</a:t>
            </a:r>
          </a:p>
          <a:p>
            <a:endParaRPr lang="en-US" dirty="0" smtClean="0"/>
          </a:p>
          <a:p>
            <a:r>
              <a:rPr lang="en-US" dirty="0" smtClean="0"/>
              <a:t>Jack D. Word and William W. Gardiner </a:t>
            </a:r>
          </a:p>
          <a:p>
            <a:r>
              <a:rPr lang="en-US" dirty="0" err="1" smtClean="0"/>
              <a:t>NewFields</a:t>
            </a:r>
            <a:r>
              <a:rPr lang="en-US" dirty="0" smtClean="0"/>
              <a:t> Northwest</a:t>
            </a:r>
          </a:p>
          <a:p>
            <a:r>
              <a:rPr lang="en-US" dirty="0" smtClean="0"/>
              <a:t>Port Gamble, WA, USA</a:t>
            </a:r>
            <a:endParaRPr lang="en-US" dirty="0"/>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304800" y="1295400"/>
            <a:ext cx="8382000" cy="5181600"/>
          </a:xfrm>
        </p:spPr>
        <p:txBody>
          <a:bodyPr>
            <a:normAutofit/>
          </a:bodyPr>
          <a:lstStyle/>
          <a:p>
            <a:pPr algn="ctr">
              <a:buNone/>
            </a:pPr>
            <a:r>
              <a:rPr lang="en-US" dirty="0" smtClean="0"/>
              <a:t>Main Objective</a:t>
            </a:r>
          </a:p>
          <a:p>
            <a:pPr marL="114300" lvl="1" indent="0">
              <a:buNone/>
            </a:pPr>
            <a:r>
              <a:rPr lang="en-US" dirty="0" smtClean="0"/>
              <a:t>Obtain site-specific data to estimate and compare environmental risks associated with the use of chemical dispersants in the arctic</a:t>
            </a:r>
          </a:p>
          <a:p>
            <a:pPr algn="ctr">
              <a:buNone/>
            </a:pPr>
            <a:r>
              <a:rPr lang="en-US" dirty="0" smtClean="0"/>
              <a:t>Specific Objectives</a:t>
            </a:r>
          </a:p>
          <a:p>
            <a:pPr marL="114300" lvl="1" indent="0">
              <a:buNone/>
            </a:pPr>
            <a:r>
              <a:rPr lang="en-US" dirty="0" smtClean="0"/>
              <a:t>1. Determine the </a:t>
            </a:r>
            <a:r>
              <a:rPr lang="en-US" u="sng" dirty="0" smtClean="0"/>
              <a:t>toxicity</a:t>
            </a:r>
            <a:r>
              <a:rPr lang="en-US" dirty="0" smtClean="0"/>
              <a:t> of chemically dispersed Alaska North Slope (ANS) crude oil compared to physically dispersed oil </a:t>
            </a:r>
          </a:p>
          <a:p>
            <a:pPr marL="114300" lvl="1" indent="0">
              <a:buNone/>
            </a:pPr>
            <a:r>
              <a:rPr lang="en-US" dirty="0" smtClean="0"/>
              <a:t>2. Determine the </a:t>
            </a:r>
            <a:r>
              <a:rPr lang="en-US" u="sng" dirty="0" smtClean="0"/>
              <a:t>biodegradation</a:t>
            </a:r>
            <a:r>
              <a:rPr lang="en-US" dirty="0" smtClean="0"/>
              <a:t> of chemically dispersed oil compared to physically dispersed oil</a:t>
            </a:r>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839451" y="1676400"/>
            <a:ext cx="4304549" cy="4413250"/>
          </a:xfrm>
          <a:prstGeom prst="rect">
            <a:avLst/>
          </a:prstGeom>
          <a:noFill/>
          <a:ln w="9525">
            <a:solidFill>
              <a:schemeClr val="tx1"/>
            </a:solidFill>
            <a:miter lim="800000"/>
            <a:headEnd/>
            <a:tailEnd/>
          </a:ln>
        </p:spPr>
      </p:pic>
      <p:pic>
        <p:nvPicPr>
          <p:cNvPr id="3" name="Picture 2" descr="P1020836.JPG"/>
          <p:cNvPicPr>
            <a:picLocks noChangeAspect="1"/>
          </p:cNvPicPr>
          <p:nvPr/>
        </p:nvPicPr>
        <p:blipFill>
          <a:blip r:embed="rId4" cstate="print"/>
          <a:srcRect b="22414"/>
          <a:stretch>
            <a:fillRect/>
          </a:stretch>
        </p:blipFill>
        <p:spPr>
          <a:xfrm>
            <a:off x="0" y="2895600"/>
            <a:ext cx="5787481" cy="3429000"/>
          </a:xfrm>
          <a:prstGeom prst="rect">
            <a:avLst/>
          </a:prstGeom>
        </p:spPr>
      </p:pic>
      <p:sp>
        <p:nvSpPr>
          <p:cNvPr id="4" name="Title 3"/>
          <p:cNvSpPr>
            <a:spLocks noGrp="1"/>
          </p:cNvSpPr>
          <p:nvPr>
            <p:ph type="title"/>
          </p:nvPr>
        </p:nvSpPr>
        <p:spPr>
          <a:xfrm>
            <a:off x="457200" y="0"/>
            <a:ext cx="8229600" cy="1143000"/>
          </a:xfrm>
        </p:spPr>
        <p:txBody>
          <a:bodyPr/>
          <a:lstStyle/>
          <a:p>
            <a:r>
              <a:rPr lang="en-US" dirty="0" smtClean="0"/>
              <a:t>Barrow Laboratory</a:t>
            </a:r>
            <a:endParaRPr lang="en-US" dirty="0"/>
          </a:p>
        </p:txBody>
      </p:sp>
      <p:sp>
        <p:nvSpPr>
          <p:cNvPr id="7" name="TextBox 6"/>
          <p:cNvSpPr txBox="1"/>
          <p:nvPr/>
        </p:nvSpPr>
        <p:spPr>
          <a:xfrm>
            <a:off x="0" y="6324600"/>
            <a:ext cx="6248400" cy="369332"/>
          </a:xfrm>
          <a:prstGeom prst="rect">
            <a:avLst/>
          </a:prstGeom>
          <a:noFill/>
        </p:spPr>
        <p:txBody>
          <a:bodyPr wrap="square" rtlCol="0">
            <a:spAutoFit/>
          </a:bodyPr>
          <a:lstStyle/>
          <a:p>
            <a:r>
              <a:rPr lang="en-US" dirty="0" smtClean="0"/>
              <a:t>The Barrow Arctic Research Center, Barrow, Alaska</a:t>
            </a:r>
            <a:endParaRPr lang="en-US" dirty="0"/>
          </a:p>
        </p:txBody>
      </p:sp>
      <p:sp>
        <p:nvSpPr>
          <p:cNvPr id="14" name="Curved Down Arrow 13"/>
          <p:cNvSpPr/>
          <p:nvPr/>
        </p:nvSpPr>
        <p:spPr>
          <a:xfrm rot="19664831">
            <a:off x="3491288" y="1157445"/>
            <a:ext cx="3893132" cy="2039235"/>
          </a:xfrm>
          <a:prstGeom prst="curvedDownArrow">
            <a:avLst>
              <a:gd name="adj1" fmla="val 22873"/>
              <a:gd name="adj2" fmla="val 50000"/>
              <a:gd name="adj3" fmla="val 217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239000" cy="914400"/>
          </a:xfrm>
          <a:noFill/>
        </p:spPr>
        <p:txBody>
          <a:bodyPr>
            <a:normAutofit/>
          </a:bodyPr>
          <a:lstStyle/>
          <a:p>
            <a:r>
              <a:rPr lang="en-US" b="1" dirty="0" smtClean="0">
                <a:solidFill>
                  <a:srgbClr val="002060"/>
                </a:solidFill>
              </a:rPr>
              <a:t>Arctic Cod (</a:t>
            </a:r>
            <a:r>
              <a:rPr lang="en-US" b="1" i="1" dirty="0" smtClean="0">
                <a:solidFill>
                  <a:srgbClr val="002060"/>
                </a:solidFill>
              </a:rPr>
              <a:t>Boreogadus saida</a:t>
            </a:r>
            <a:r>
              <a:rPr lang="en-US" b="1" dirty="0" smtClean="0">
                <a:solidFill>
                  <a:srgbClr val="002060"/>
                </a:solidFill>
              </a:rPr>
              <a:t>)</a:t>
            </a:r>
            <a:endParaRPr lang="en-US" b="1" dirty="0">
              <a:solidFill>
                <a:srgbClr val="002060"/>
              </a:solidFill>
            </a:endParaRPr>
          </a:p>
        </p:txBody>
      </p:sp>
      <p:pic>
        <p:nvPicPr>
          <p:cNvPr id="4" name="Picture 2" descr="C:\Users\Kim\Pictures\photos\Presentations\COD\IMG_0243.JPG"/>
          <p:cNvPicPr>
            <a:picLocks noGrp="1" noChangeAspect="1" noChangeArrowheads="1"/>
          </p:cNvPicPr>
          <p:nvPr>
            <p:ph idx="1"/>
          </p:nvPr>
        </p:nvPicPr>
        <p:blipFill>
          <a:blip r:embed="rId2" cstate="print"/>
          <a:srcRect l="10869" t="22830" r="17379" b="22830"/>
          <a:stretch>
            <a:fillRect/>
          </a:stretch>
        </p:blipFill>
        <p:spPr bwMode="auto">
          <a:xfrm>
            <a:off x="3429000" y="1219200"/>
            <a:ext cx="5090882" cy="2891611"/>
          </a:xfrm>
          <a:prstGeom prst="rect">
            <a:avLst/>
          </a:prstGeom>
          <a:noFill/>
          <a:ln>
            <a:solidFill>
              <a:schemeClr val="tx1"/>
            </a:solidFill>
          </a:ln>
        </p:spPr>
      </p:pic>
      <p:pic>
        <p:nvPicPr>
          <p:cNvPr id="5" name="Picture 3" descr="C:\Users\Kim\Pictures\photos\Presentations\COD\whole fish 1.tif"/>
          <p:cNvPicPr>
            <a:picLocks noChangeAspect="1" noChangeArrowheads="1"/>
          </p:cNvPicPr>
          <p:nvPr/>
        </p:nvPicPr>
        <p:blipFill>
          <a:blip r:embed="rId3" cstate="print"/>
          <a:srcRect t="37312"/>
          <a:stretch>
            <a:fillRect/>
          </a:stretch>
        </p:blipFill>
        <p:spPr bwMode="auto">
          <a:xfrm>
            <a:off x="457199" y="4267200"/>
            <a:ext cx="6740693" cy="2209800"/>
          </a:xfrm>
          <a:prstGeom prst="rect">
            <a:avLst/>
          </a:prstGeom>
          <a:noFill/>
          <a:ln>
            <a:solidFill>
              <a:schemeClr val="tx1"/>
            </a:solidFill>
          </a:ln>
        </p:spPr>
      </p:pic>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solidFill>
                  <a:schemeClr val="tx1"/>
                </a:solidFill>
              </a:rPr>
              <a:t>Copepod (</a:t>
            </a:r>
            <a:r>
              <a:rPr lang="en-US" i="1" dirty="0" smtClean="0">
                <a:solidFill>
                  <a:schemeClr val="tx1"/>
                </a:solidFill>
              </a:rPr>
              <a:t>Calanus glacialis</a:t>
            </a:r>
            <a:r>
              <a:rPr lang="en-US" dirty="0" smtClean="0">
                <a:solidFill>
                  <a:schemeClr val="tx1"/>
                </a:solidFill>
              </a:rPr>
              <a:t>)</a:t>
            </a:r>
            <a:br>
              <a:rPr lang="en-US" dirty="0" smtClean="0">
                <a:solidFill>
                  <a:schemeClr val="tx1"/>
                </a:solidFill>
              </a:rPr>
            </a:br>
            <a:endParaRPr lang="en-US" dirty="0">
              <a:solidFill>
                <a:schemeClr val="tx1"/>
              </a:solidFill>
            </a:endParaRPr>
          </a:p>
        </p:txBody>
      </p:sp>
      <p:pic>
        <p:nvPicPr>
          <p:cNvPr id="2051" name="Picture 3" descr="C:\Users\Kim\Pictures\photos\Presentations\Best Glacialis\Image_142.tif"/>
          <p:cNvPicPr>
            <a:picLocks noGrp="1" noChangeAspect="1" noChangeArrowheads="1"/>
          </p:cNvPicPr>
          <p:nvPr>
            <p:ph idx="1"/>
          </p:nvPr>
        </p:nvPicPr>
        <p:blipFill>
          <a:blip r:embed="rId2" cstate="print"/>
          <a:srcRect/>
          <a:stretch>
            <a:fillRect/>
          </a:stretch>
        </p:blipFill>
        <p:spPr bwMode="auto">
          <a:xfrm>
            <a:off x="5562600" y="2133600"/>
            <a:ext cx="3406775" cy="4524623"/>
          </a:xfrm>
          <a:prstGeom prst="rect">
            <a:avLst/>
          </a:prstGeom>
          <a:noFill/>
        </p:spPr>
      </p:pic>
      <p:pic>
        <p:nvPicPr>
          <p:cNvPr id="2052" name="Picture 4" descr="C:\Users\Kim\Pictures\photos\Presentations\Best Glacialis\Image_18.tif"/>
          <p:cNvPicPr>
            <a:picLocks noChangeAspect="1" noChangeArrowheads="1"/>
          </p:cNvPicPr>
          <p:nvPr/>
        </p:nvPicPr>
        <p:blipFill>
          <a:blip r:embed="rId3" cstate="print"/>
          <a:srcRect/>
          <a:stretch>
            <a:fillRect/>
          </a:stretch>
        </p:blipFill>
        <p:spPr bwMode="auto">
          <a:xfrm>
            <a:off x="228600" y="3581400"/>
            <a:ext cx="1893346" cy="2514600"/>
          </a:xfrm>
          <a:prstGeom prst="rect">
            <a:avLst/>
          </a:prstGeom>
          <a:noFill/>
        </p:spPr>
      </p:pic>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Spills and Dispersants</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“After oil is spilled, nothing good happens.”</a:t>
            </a:r>
          </a:p>
          <a:p>
            <a:pPr>
              <a:buFont typeface="Arial" pitchFamily="34" charset="0"/>
              <a:buChar char="•"/>
            </a:pPr>
            <a:r>
              <a:rPr lang="en-US" dirty="0" smtClean="0"/>
              <a:t>Mechanical Recovery</a:t>
            </a:r>
          </a:p>
          <a:p>
            <a:pPr>
              <a:buFont typeface="Arial" pitchFamily="34" charset="0"/>
              <a:buChar char="•"/>
            </a:pPr>
            <a:r>
              <a:rPr lang="en-US" dirty="0" smtClean="0"/>
              <a:t>In situ Burning</a:t>
            </a:r>
          </a:p>
          <a:p>
            <a:pPr>
              <a:buFont typeface="Arial" pitchFamily="34" charset="0"/>
              <a:buChar char="•"/>
            </a:pPr>
            <a:r>
              <a:rPr lang="en-US" dirty="0" smtClean="0"/>
              <a:t>Mechanical (Natural) Dispersion</a:t>
            </a:r>
          </a:p>
          <a:p>
            <a:pPr>
              <a:buFont typeface="Arial" pitchFamily="34" charset="0"/>
              <a:buChar char="•"/>
            </a:pPr>
            <a:r>
              <a:rPr lang="en-US" dirty="0" smtClean="0"/>
              <a:t>Chemical Dispersion</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3D258EB-59CC-4027-9084-A249587E455C}" type="slidenum">
              <a:rPr lang="en-US" smtClean="0"/>
              <a:pPr/>
              <a:t>4</a:t>
            </a:fld>
            <a:endParaRPr lang="en-US"/>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57150"/>
            <a:ext cx="9220200" cy="69151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Sculpin </a:t>
            </a:r>
            <a:r>
              <a:rPr lang="en-US" i="1" dirty="0" smtClean="0"/>
              <a:t>(</a:t>
            </a:r>
            <a:r>
              <a:rPr lang="en-US" i="1" dirty="0" err="1" smtClean="0"/>
              <a:t>Myoxocephalus</a:t>
            </a:r>
            <a:r>
              <a:rPr lang="en-US" i="1" dirty="0" smtClean="0"/>
              <a:t> sp.)</a:t>
            </a:r>
            <a:endParaRPr lang="en-US" i="1" dirty="0"/>
          </a:p>
        </p:txBody>
      </p:sp>
      <p:pic>
        <p:nvPicPr>
          <p:cNvPr id="5122" name="Picture 2" descr="C:\Documents and Settings\NewFields\My Documents\My Pictures\jay summer 2010\Picture 181.jpg"/>
          <p:cNvPicPr>
            <a:picLocks noChangeAspect="1" noChangeArrowheads="1"/>
          </p:cNvPicPr>
          <p:nvPr/>
        </p:nvPicPr>
        <p:blipFill>
          <a:blip r:embed="rId4" cstate="print"/>
          <a:srcRect l="19952" t="51754" r="38182" b="4386"/>
          <a:stretch>
            <a:fillRect/>
          </a:stretch>
        </p:blipFill>
        <p:spPr bwMode="auto">
          <a:xfrm>
            <a:off x="1413164" y="1752600"/>
            <a:ext cx="6206836" cy="4876800"/>
          </a:xfrm>
          <a:prstGeom prst="rect">
            <a:avLst/>
          </a:prstGeom>
          <a:noFill/>
          <a:ln w="3175">
            <a:solidFill>
              <a:schemeClr val="tx1"/>
            </a:solidFill>
          </a:ln>
        </p:spPr>
      </p:pic>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tx1"/>
                </a:solidFill>
              </a:rPr>
              <a:t>Copepod Collection</a:t>
            </a:r>
            <a:endParaRPr lang="en-US" dirty="0">
              <a:solidFill>
                <a:schemeClr val="tx1"/>
              </a:solidFill>
            </a:endParaRPr>
          </a:p>
        </p:txBody>
      </p:sp>
      <p:pic>
        <p:nvPicPr>
          <p:cNvPr id="32771" name="Picture 3" descr="C:\Users\Kim\Pictures\photos\Presentations\P7310623.JPG"/>
          <p:cNvPicPr>
            <a:picLocks noChangeAspect="1" noChangeArrowheads="1"/>
          </p:cNvPicPr>
          <p:nvPr/>
        </p:nvPicPr>
        <p:blipFill>
          <a:blip r:embed="rId3" cstate="print"/>
          <a:srcRect t="6818"/>
          <a:stretch>
            <a:fillRect/>
          </a:stretch>
        </p:blipFill>
        <p:spPr bwMode="auto">
          <a:xfrm>
            <a:off x="4917688" y="1600200"/>
            <a:ext cx="3863897" cy="4800600"/>
          </a:xfrm>
          <a:prstGeom prst="rect">
            <a:avLst/>
          </a:prstGeom>
          <a:noFill/>
          <a:ln>
            <a:solidFill>
              <a:schemeClr val="tx1"/>
            </a:solidFill>
          </a:ln>
        </p:spPr>
      </p:pic>
      <p:pic>
        <p:nvPicPr>
          <p:cNvPr id="6" name="Picture 2" descr="C:\Users\Kim\Pictures\photos\Presentations\IMG_0395.JPG"/>
          <p:cNvPicPr>
            <a:picLocks noChangeAspect="1" noChangeArrowheads="1"/>
          </p:cNvPicPr>
          <p:nvPr/>
        </p:nvPicPr>
        <p:blipFill>
          <a:blip r:embed="rId4" cstate="print"/>
          <a:srcRect/>
          <a:stretch>
            <a:fillRect/>
          </a:stretch>
        </p:blipFill>
        <p:spPr bwMode="auto">
          <a:xfrm>
            <a:off x="476223" y="1371600"/>
            <a:ext cx="3772256" cy="5029200"/>
          </a:xfrm>
          <a:prstGeom prst="rect">
            <a:avLst/>
          </a:prstGeom>
          <a:noFill/>
          <a:ln>
            <a:solidFill>
              <a:schemeClr val="tx1"/>
            </a:solidFill>
          </a:ln>
        </p:spPr>
      </p:pic>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Summer Arctic Cod Collection</a:t>
            </a:r>
            <a:endParaRPr lang="en-US" dirty="0">
              <a:solidFill>
                <a:schemeClr val="tx1"/>
              </a:solidFill>
            </a:endParaRPr>
          </a:p>
        </p:txBody>
      </p:sp>
      <p:pic>
        <p:nvPicPr>
          <p:cNvPr id="5" name="Picture 2"/>
          <p:cNvPicPr>
            <a:picLocks noGrp="1" noChangeAspect="1" noChangeArrowheads="1"/>
          </p:cNvPicPr>
          <p:nvPr>
            <p:ph idx="1"/>
          </p:nvPr>
        </p:nvPicPr>
        <p:blipFill>
          <a:blip r:embed="rId3" cstate="print"/>
          <a:srcRect t="8390" r="8117"/>
          <a:stretch>
            <a:fillRect/>
          </a:stretch>
        </p:blipFill>
        <p:spPr bwMode="auto">
          <a:xfrm>
            <a:off x="381000" y="1981200"/>
            <a:ext cx="4191000" cy="3328194"/>
          </a:xfrm>
          <a:prstGeom prst="rect">
            <a:avLst/>
          </a:prstGeom>
          <a:noFill/>
          <a:ln w="3175">
            <a:solidFill>
              <a:schemeClr val="tx1"/>
            </a:solidFill>
            <a:miter lim="800000"/>
            <a:headEnd/>
            <a:tailEnd/>
          </a:ln>
          <a:effectLst/>
        </p:spPr>
      </p:pic>
      <p:pic>
        <p:nvPicPr>
          <p:cNvPr id="6" name="Picture 3"/>
          <p:cNvPicPr>
            <a:picLocks noChangeAspect="1" noChangeArrowheads="1"/>
          </p:cNvPicPr>
          <p:nvPr/>
        </p:nvPicPr>
        <p:blipFill>
          <a:blip r:embed="rId4" cstate="print"/>
          <a:srcRect t="30504" b="13180"/>
          <a:stretch>
            <a:fillRect/>
          </a:stretch>
        </p:blipFill>
        <p:spPr bwMode="auto">
          <a:xfrm>
            <a:off x="4800600" y="2667000"/>
            <a:ext cx="4114800" cy="1828800"/>
          </a:xfrm>
          <a:prstGeom prst="rect">
            <a:avLst/>
          </a:prstGeom>
          <a:noFill/>
          <a:ln w="3175">
            <a:solidFill>
              <a:schemeClr val="tx1"/>
            </a:solidFill>
            <a:miter lim="800000"/>
            <a:headEnd/>
            <a:tailEnd/>
          </a:ln>
          <a:effectLst/>
        </p:spPr>
      </p:pic>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Culture Maintenance</a:t>
            </a:r>
            <a:endParaRPr lang="en-US" dirty="0">
              <a:solidFill>
                <a:schemeClr val="tx1"/>
              </a:solidFill>
            </a:endParaRPr>
          </a:p>
        </p:txBody>
      </p:sp>
      <p:pic>
        <p:nvPicPr>
          <p:cNvPr id="10241" name="Picture 1" descr="C:\Users\Kim\Pictures\photos\Presentations\IMG_3562.JPG"/>
          <p:cNvPicPr>
            <a:picLocks noChangeAspect="1" noChangeArrowheads="1"/>
          </p:cNvPicPr>
          <p:nvPr/>
        </p:nvPicPr>
        <p:blipFill>
          <a:blip r:embed="rId3" cstate="print"/>
          <a:srcRect l="10937" r="10938"/>
          <a:stretch>
            <a:fillRect/>
          </a:stretch>
        </p:blipFill>
        <p:spPr bwMode="auto">
          <a:xfrm>
            <a:off x="381000" y="1524000"/>
            <a:ext cx="4800600" cy="4096512"/>
          </a:xfrm>
          <a:prstGeom prst="rect">
            <a:avLst/>
          </a:prstGeom>
          <a:noFill/>
          <a:ln>
            <a:solidFill>
              <a:schemeClr val="tx1"/>
            </a:solidFill>
          </a:ln>
        </p:spPr>
      </p:pic>
      <p:pic>
        <p:nvPicPr>
          <p:cNvPr id="5" name="Picture 3" descr="C:\Users\Kim\Pictures\photos\Presentations\P5070509.JPG"/>
          <p:cNvPicPr>
            <a:picLocks noChangeAspect="1" noChangeArrowheads="1"/>
          </p:cNvPicPr>
          <p:nvPr/>
        </p:nvPicPr>
        <p:blipFill>
          <a:blip r:embed="rId4" cstate="print"/>
          <a:srcRect l="9320" r="3689"/>
          <a:stretch>
            <a:fillRect/>
          </a:stretch>
        </p:blipFill>
        <p:spPr bwMode="auto">
          <a:xfrm>
            <a:off x="4648200" y="2895600"/>
            <a:ext cx="4267200" cy="3679646"/>
          </a:xfrm>
          <a:prstGeom prst="rect">
            <a:avLst/>
          </a:prstGeom>
          <a:noFill/>
          <a:ln>
            <a:solidFill>
              <a:schemeClr val="tx1"/>
            </a:solidFill>
          </a:ln>
        </p:spPr>
      </p:pic>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Collection</a:t>
            </a:r>
            <a:endParaRPr lang="en-US" dirty="0"/>
          </a:p>
        </p:txBody>
      </p:sp>
      <p:pic>
        <p:nvPicPr>
          <p:cNvPr id="35844" name="Picture 4" descr="C:\Users\Kim\Pictures\photos\Presentations\P7160515.JPG"/>
          <p:cNvPicPr>
            <a:picLocks noChangeAspect="1" noChangeArrowheads="1"/>
          </p:cNvPicPr>
          <p:nvPr/>
        </p:nvPicPr>
        <p:blipFill>
          <a:blip r:embed="rId3" cstate="print"/>
          <a:srcRect/>
          <a:stretch>
            <a:fillRect/>
          </a:stretch>
        </p:blipFill>
        <p:spPr bwMode="auto">
          <a:xfrm>
            <a:off x="3124200" y="1447800"/>
            <a:ext cx="5791200" cy="4343400"/>
          </a:xfrm>
          <a:prstGeom prst="rect">
            <a:avLst/>
          </a:prstGeom>
          <a:noFill/>
          <a:ln>
            <a:solidFill>
              <a:schemeClr val="tx1"/>
            </a:solidFill>
          </a:ln>
        </p:spPr>
      </p:pic>
      <p:pic>
        <p:nvPicPr>
          <p:cNvPr id="35842" name="Picture 2" descr="C:\Users\Kim\Pictures\photos\Presentations\P5080551.JPG"/>
          <p:cNvPicPr>
            <a:picLocks noChangeAspect="1" noChangeArrowheads="1"/>
          </p:cNvPicPr>
          <p:nvPr/>
        </p:nvPicPr>
        <p:blipFill>
          <a:blip r:embed="rId4" cstate="print"/>
          <a:srcRect/>
          <a:stretch>
            <a:fillRect/>
          </a:stretch>
        </p:blipFill>
        <p:spPr bwMode="auto">
          <a:xfrm>
            <a:off x="304800" y="1828800"/>
            <a:ext cx="3429573" cy="4572000"/>
          </a:xfrm>
          <a:prstGeom prst="rect">
            <a:avLst/>
          </a:prstGeom>
          <a:noFill/>
          <a:ln>
            <a:solidFill>
              <a:schemeClr val="tx1"/>
            </a:solidFill>
          </a:ln>
        </p:spPr>
      </p:pic>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Toxicity Testing</a:t>
            </a:r>
            <a:endParaRPr lang="en-US" dirty="0"/>
          </a:p>
        </p:txBody>
      </p:sp>
      <p:sp>
        <p:nvSpPr>
          <p:cNvPr id="5" name="Content Placeholder 4"/>
          <p:cNvSpPr>
            <a:spLocks noGrp="1"/>
          </p:cNvSpPr>
          <p:nvPr>
            <p:ph idx="1"/>
          </p:nvPr>
        </p:nvSpPr>
        <p:spPr>
          <a:xfrm>
            <a:off x="152400" y="1143000"/>
            <a:ext cx="8839200" cy="5410200"/>
          </a:xfrm>
        </p:spPr>
        <p:txBody>
          <a:bodyPr>
            <a:normAutofit/>
          </a:bodyPr>
          <a:lstStyle/>
          <a:p>
            <a:pPr algn="ctr">
              <a:buNone/>
            </a:pPr>
            <a:r>
              <a:rPr lang="en-US" dirty="0" smtClean="0"/>
              <a:t>Chemically vs. Physically dispersed fresh ANS </a:t>
            </a:r>
          </a:p>
          <a:p>
            <a:pPr algn="ctr">
              <a:buNone/>
            </a:pPr>
            <a:r>
              <a:rPr lang="en-US" dirty="0" smtClean="0"/>
              <a:t>Test Organisms: copepods, arctic cod and larval sculpin</a:t>
            </a:r>
          </a:p>
          <a:p>
            <a:r>
              <a:rPr lang="en-US" dirty="0" smtClean="0"/>
              <a:t>Physically dispersed </a:t>
            </a:r>
          </a:p>
          <a:p>
            <a:pPr marL="628650" lvl="1" indent="-514350">
              <a:buFont typeface="Arial" pitchFamily="34" charset="0"/>
              <a:buChar char="•"/>
            </a:pPr>
            <a:r>
              <a:rPr lang="en-US" dirty="0" smtClean="0"/>
              <a:t>Water Accommodated Fraction (WAF)</a:t>
            </a:r>
          </a:p>
          <a:p>
            <a:pPr marL="628650" lvl="1" indent="-514350">
              <a:buFont typeface="Arial" pitchFamily="34" charset="0"/>
              <a:buChar char="•"/>
            </a:pPr>
            <a:r>
              <a:rPr lang="en-US" dirty="0" smtClean="0"/>
              <a:t>“Breaking Wave WAF” (BW-WAF)</a:t>
            </a:r>
          </a:p>
          <a:p>
            <a:r>
              <a:rPr lang="en-US" dirty="0" smtClean="0"/>
              <a:t>Chemically dispersed </a:t>
            </a:r>
          </a:p>
          <a:p>
            <a:pPr lvl="1">
              <a:buFont typeface="Arial" pitchFamily="34" charset="0"/>
              <a:buChar char="•"/>
            </a:pPr>
            <a:r>
              <a:rPr lang="en-US" dirty="0" smtClean="0"/>
              <a:t>Chemically-Enhanced  Water Accommodated Fraction (CE-WAF)</a:t>
            </a:r>
          </a:p>
        </p:txBody>
      </p:sp>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Toxicity Test Solutions</a:t>
            </a:r>
            <a:endParaRPr lang="en-US" dirty="0"/>
          </a:p>
        </p:txBody>
      </p:sp>
      <p:pic>
        <p:nvPicPr>
          <p:cNvPr id="6" name="Picture 2" descr="C:\Documents and Settings\NewFields\My Documents\My Pictures\2010\WAF_CEWAF\P8050020.JPG"/>
          <p:cNvPicPr>
            <a:picLocks noChangeAspect="1" noChangeArrowheads="1"/>
          </p:cNvPicPr>
          <p:nvPr/>
        </p:nvPicPr>
        <p:blipFill>
          <a:blip r:embed="rId3" cstate="print"/>
          <a:srcRect/>
          <a:stretch>
            <a:fillRect/>
          </a:stretch>
        </p:blipFill>
        <p:spPr bwMode="auto">
          <a:xfrm>
            <a:off x="990600" y="1143000"/>
            <a:ext cx="7315200" cy="5486400"/>
          </a:xfrm>
          <a:prstGeom prst="rect">
            <a:avLst/>
          </a:prstGeom>
          <a:noFill/>
          <a:ln w="3175">
            <a:solidFill>
              <a:schemeClr val="tx1"/>
            </a:solidFill>
          </a:ln>
        </p:spPr>
      </p:pic>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Toxicity Test Solutions</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1905000" y="1371600"/>
            <a:ext cx="5334000" cy="5099945"/>
          </a:xfrm>
          <a:prstGeom prst="rect">
            <a:avLst/>
          </a:prstGeom>
          <a:noFill/>
          <a:ln w="3175">
            <a:solidFill>
              <a:schemeClr val="tx1"/>
            </a:solidFill>
            <a:miter lim="800000"/>
            <a:headEnd/>
            <a:tailEnd/>
          </a:ln>
          <a:effectLst/>
        </p:spPr>
      </p:pic>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96 hour Toxicity Tests</a:t>
            </a:r>
            <a:endParaRPr lang="en-US" dirty="0"/>
          </a:p>
        </p:txBody>
      </p:sp>
      <p:sp>
        <p:nvSpPr>
          <p:cNvPr id="6" name="Content Placeholder 5"/>
          <p:cNvSpPr>
            <a:spLocks noGrp="1"/>
          </p:cNvSpPr>
          <p:nvPr>
            <p:ph idx="1"/>
          </p:nvPr>
        </p:nvSpPr>
        <p:spPr/>
        <p:txBody>
          <a:bodyPr/>
          <a:lstStyle/>
          <a:p>
            <a:r>
              <a:rPr lang="en-US" dirty="0" smtClean="0"/>
              <a:t>“Spiked exposure”: initial dosing followed by renewal with clean seawater</a:t>
            </a:r>
          </a:p>
          <a:p>
            <a:r>
              <a:rPr lang="en-US" dirty="0" smtClean="0"/>
              <a:t>Simulates natural mixing</a:t>
            </a:r>
          </a:p>
          <a:p>
            <a:r>
              <a:rPr lang="en-US" dirty="0" smtClean="0"/>
              <a:t>4 hour half life: initial dose half its concentration after 4 hours</a:t>
            </a:r>
          </a:p>
          <a:p>
            <a:r>
              <a:rPr lang="en-US" dirty="0" smtClean="0"/>
              <a:t>After 96 hours, organisms transferred to clean seawater and observed for 8 to 20 days.</a:t>
            </a:r>
          </a:p>
          <a:p>
            <a:endParaRPr lang="en-US" dirty="0"/>
          </a:p>
        </p:txBody>
      </p:sp>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Toxicity Test Chemistry</a:t>
            </a:r>
            <a:endParaRPr lang="en-US" dirty="0"/>
          </a:p>
        </p:txBody>
      </p:sp>
      <p:sp>
        <p:nvSpPr>
          <p:cNvPr id="5" name="Content Placeholder 5"/>
          <p:cNvSpPr txBox="1">
            <a:spLocks/>
          </p:cNvSpPr>
          <p:nvPr/>
        </p:nvSpPr>
        <p:spPr>
          <a:xfrm>
            <a:off x="228600" y="990600"/>
            <a:ext cx="8763000" cy="5410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Actual</a:t>
            </a:r>
            <a:r>
              <a:rPr kumimoji="0" lang="en-US" sz="3200" b="0" i="0" u="none" strike="noStrike" kern="1200" cap="none" spc="0" normalizeH="0" noProof="0" dirty="0" smtClean="0">
                <a:ln>
                  <a:noFill/>
                </a:ln>
                <a:solidFill>
                  <a:schemeClr val="tx1"/>
                </a:solidFill>
                <a:effectLst/>
                <a:uLnTx/>
                <a:uFillTx/>
                <a:latin typeface="+mn-lt"/>
                <a:ea typeface="+mn-ea"/>
                <a:cs typeface="+mn-cs"/>
              </a:rPr>
              <a:t> TPH and TPAH was determined for each test solution by GC/MS analysis.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Production of WAF and CEWAF in cold water is highly dependent upon the efficiency of mixing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latin typeface="+mn-lt"/>
                <a:ea typeface="+mn-ea"/>
                <a:cs typeface="+mn-cs"/>
              </a:rPr>
              <a:t>Use of “Loading rate” or “Nominal Concentration” is not recommended.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auto">
          <a:xfrm>
            <a:off x="0" y="0"/>
            <a:ext cx="9144000" cy="6019800"/>
          </a:xfrm>
          <a:prstGeom prst="rect">
            <a:avLst/>
          </a:prstGeom>
          <a:solidFill>
            <a:schemeClr val="bg2">
              <a:lumMod val="90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53250" name="Rectangle 2"/>
          <p:cNvSpPr>
            <a:spLocks noGrp="1" noChangeArrowheads="1"/>
          </p:cNvSpPr>
          <p:nvPr>
            <p:ph type="title"/>
          </p:nvPr>
        </p:nvSpPr>
        <p:spPr>
          <a:xfrm>
            <a:off x="0" y="0"/>
            <a:ext cx="9067800" cy="1143000"/>
          </a:xfrm>
          <a:noFill/>
          <a:ln/>
        </p:spPr>
        <p:txBody>
          <a:bodyPr lIns="90488" tIns="44450" rIns="90488" bIns="44450">
            <a:normAutofit/>
          </a:bodyPr>
          <a:lstStyle/>
          <a:p>
            <a:r>
              <a:rPr lang="en-US" sz="3200" dirty="0">
                <a:effectLst>
                  <a:outerShdw blurRad="38100" dist="38100" dir="2700000" algn="tl">
                    <a:srgbClr val="000000"/>
                  </a:outerShdw>
                </a:effectLst>
              </a:rPr>
              <a:t>HOW DISPERSANTS WORK</a:t>
            </a:r>
            <a:r>
              <a:rPr lang="en-US" dirty="0">
                <a:effectLst>
                  <a:outerShdw blurRad="38100" dist="38100" dir="2700000" algn="tl">
                    <a:srgbClr val="000000"/>
                  </a:outerShdw>
                </a:effectLst>
              </a:rPr>
              <a:t/>
            </a:r>
            <a:br>
              <a:rPr lang="en-US" dirty="0">
                <a:effectLst>
                  <a:outerShdw blurRad="38100" dist="38100" dir="2700000" algn="tl">
                    <a:srgbClr val="000000"/>
                  </a:outerShdw>
                </a:effectLst>
              </a:rPr>
            </a:br>
            <a:r>
              <a:rPr lang="en-US" sz="1600" dirty="0">
                <a:effectLst>
                  <a:outerShdw blurRad="38100" dist="38100" dir="2700000" algn="tl">
                    <a:srgbClr val="000000"/>
                  </a:outerShdw>
                </a:effectLst>
              </a:rPr>
              <a:t/>
            </a:r>
            <a:br>
              <a:rPr lang="en-US" sz="1600" dirty="0">
                <a:effectLst>
                  <a:outerShdw blurRad="38100" dist="38100" dir="2700000" algn="tl">
                    <a:srgbClr val="000000"/>
                  </a:outerShdw>
                </a:effectLst>
              </a:rPr>
            </a:br>
            <a:r>
              <a:rPr lang="en-US" sz="2000" i="1" dirty="0">
                <a:effectLst>
                  <a:outerShdw blurRad="38100" dist="38100" dir="2700000" algn="tl">
                    <a:srgbClr val="000000"/>
                  </a:outerShdw>
                </a:effectLst>
              </a:rPr>
              <a:t>THE GOAL: REDUCE OIL CONCENTRATION TO LESS THAN IMPACT LEVELS AS RAPIDLY AS POSSIBLE</a:t>
            </a:r>
          </a:p>
        </p:txBody>
      </p:sp>
      <p:graphicFrame>
        <p:nvGraphicFramePr>
          <p:cNvPr id="53251" name="Object 3"/>
          <p:cNvGraphicFramePr>
            <a:graphicFrameLocks noChangeAspect="1"/>
          </p:cNvGraphicFramePr>
          <p:nvPr/>
        </p:nvGraphicFramePr>
        <p:xfrm>
          <a:off x="304800" y="1447800"/>
          <a:ext cx="8512175" cy="4568825"/>
        </p:xfrm>
        <a:graphic>
          <a:graphicData uri="http://schemas.openxmlformats.org/presentationml/2006/ole">
            <p:oleObj spid="_x0000_s1026" name="VISIO" r:id="rId4" imgW="10556640" imgH="5036400" progId="">
              <p:embed/>
            </p:oleObj>
          </a:graphicData>
        </a:graphic>
      </p:graphicFrame>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Toxicity Testing: Copepod</a:t>
            </a:r>
            <a:endParaRPr lang="en-US" dirty="0"/>
          </a:p>
        </p:txBody>
      </p:sp>
      <p:pic>
        <p:nvPicPr>
          <p:cNvPr id="11266" name="Picture 2" descr="D:\Maxtor backup\KIM-PC\C\Users\Kim\Pictures\Lab_Field Photos\November\PB110025.JPG"/>
          <p:cNvPicPr>
            <a:picLocks noChangeAspect="1" noChangeArrowheads="1"/>
          </p:cNvPicPr>
          <p:nvPr/>
        </p:nvPicPr>
        <p:blipFill>
          <a:blip r:embed="rId3" cstate="print"/>
          <a:srcRect/>
          <a:stretch>
            <a:fillRect/>
          </a:stretch>
        </p:blipFill>
        <p:spPr bwMode="auto">
          <a:xfrm>
            <a:off x="1117600" y="1066800"/>
            <a:ext cx="7112000" cy="5334000"/>
          </a:xfrm>
          <a:prstGeom prst="rect">
            <a:avLst/>
          </a:prstGeom>
          <a:noFill/>
          <a:ln w="3175">
            <a:solidFill>
              <a:schemeClr val="tx1"/>
            </a:solidFill>
          </a:ln>
        </p:spPr>
      </p:pic>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Toxicity Testing: Arctic cod</a:t>
            </a:r>
            <a:endParaRPr lang="en-US" dirty="0"/>
          </a:p>
        </p:txBody>
      </p:sp>
      <p:pic>
        <p:nvPicPr>
          <p:cNvPr id="10243" name="Picture 3" descr="C:\Documents and Settings\NewFields\My Documents\My Pictures\Cod Tests 2010\Test 2 Day 0\IMG_3016.jpg"/>
          <p:cNvPicPr>
            <a:picLocks noChangeAspect="1" noChangeArrowheads="1"/>
          </p:cNvPicPr>
          <p:nvPr/>
        </p:nvPicPr>
        <p:blipFill>
          <a:blip r:embed="rId3" cstate="print"/>
          <a:srcRect/>
          <a:stretch>
            <a:fillRect/>
          </a:stretch>
        </p:blipFill>
        <p:spPr bwMode="auto">
          <a:xfrm>
            <a:off x="2209800" y="1066800"/>
            <a:ext cx="4572000" cy="5384800"/>
          </a:xfrm>
          <a:prstGeom prst="rect">
            <a:avLst/>
          </a:prstGeom>
          <a:noFill/>
          <a:ln w="3175">
            <a:solidFill>
              <a:schemeClr val="tx1"/>
            </a:solidFill>
          </a:ln>
        </p:spPr>
      </p:pic>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Toxicology Results</a:t>
            </a:r>
            <a:endParaRPr lang="en-US" dirty="0"/>
          </a:p>
        </p:txBody>
      </p:sp>
      <p:graphicFrame>
        <p:nvGraphicFramePr>
          <p:cNvPr id="2050" name="Object 2"/>
          <p:cNvGraphicFramePr>
            <a:graphicFrameLocks noChangeAspect="1"/>
          </p:cNvGraphicFramePr>
          <p:nvPr/>
        </p:nvGraphicFramePr>
        <p:xfrm>
          <a:off x="63531" y="3962400"/>
          <a:ext cx="8851869" cy="2155825"/>
        </p:xfrm>
        <a:graphic>
          <a:graphicData uri="http://schemas.openxmlformats.org/presentationml/2006/ole">
            <p:oleObj spid="_x0000_s108546" name="Document" r:id="rId4" imgW="5410365" imgH="1317113" progId="Word.Document.12">
              <p:embed/>
            </p:oleObj>
          </a:graphicData>
        </a:graphic>
      </p:graphicFrame>
      <p:graphicFrame>
        <p:nvGraphicFramePr>
          <p:cNvPr id="2051" name="Object 3"/>
          <p:cNvGraphicFramePr>
            <a:graphicFrameLocks noChangeAspect="1"/>
          </p:cNvGraphicFramePr>
          <p:nvPr/>
        </p:nvGraphicFramePr>
        <p:xfrm>
          <a:off x="109760" y="1593850"/>
          <a:ext cx="9110440" cy="2063750"/>
        </p:xfrm>
        <a:graphic>
          <a:graphicData uri="http://schemas.openxmlformats.org/presentationml/2006/ole">
            <p:oleObj spid="_x0000_s108547" name="Document" r:id="rId5" imgW="5410365" imgH="1225423" progId="Word.Document.12">
              <p:embed/>
            </p:oleObj>
          </a:graphicData>
        </a:graphic>
      </p:graphicFrame>
    </p:spTree>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Expressed as TPH, CE WAF is 5 to 10-fold less toxic than WAF or BW-WAF</a:t>
            </a:r>
          </a:p>
          <a:p>
            <a:pPr>
              <a:buFont typeface="Arial" pitchFamily="34" charset="0"/>
              <a:buChar char="•"/>
            </a:pPr>
            <a:r>
              <a:rPr lang="en-US" dirty="0" smtClean="0"/>
              <a:t>Consistent with other studies, including CROSERF</a:t>
            </a:r>
          </a:p>
          <a:p>
            <a:pPr>
              <a:buFont typeface="Arial" pitchFamily="34" charset="0"/>
              <a:buChar char="•"/>
            </a:pPr>
            <a:r>
              <a:rPr lang="en-US" dirty="0" smtClean="0"/>
              <a:t>Implies that while chemical dispersion puts more oil in the water, it is somehow less toxic on a per unit of oil basis – TPH</a:t>
            </a:r>
          </a:p>
          <a:p>
            <a:pPr lvl="2">
              <a:buFont typeface="Arial" pitchFamily="34" charset="0"/>
              <a:buChar char="•"/>
            </a:pPr>
            <a:r>
              <a:rPr lang="en-US" dirty="0" smtClean="0"/>
              <a:t>Introduction of less soluble and less acutely toxic oil components with chemical dispersion</a:t>
            </a:r>
          </a:p>
          <a:p>
            <a:pPr lvl="2">
              <a:buFont typeface="Arial" pitchFamily="34" charset="0"/>
              <a:buChar char="•"/>
            </a:pPr>
            <a:r>
              <a:rPr lang="en-US" dirty="0" smtClean="0"/>
              <a:t>Less bioavailable, sequestered in micelles</a:t>
            </a:r>
          </a:p>
          <a:p>
            <a:pPr lvl="2">
              <a:buFont typeface="Arial" pitchFamily="34" charset="0"/>
              <a:buChar char="•"/>
            </a:pPr>
            <a:r>
              <a:rPr lang="en-US" dirty="0" smtClean="0"/>
              <a:t>Research question</a:t>
            </a:r>
            <a:endParaRPr lang="en-US" dirty="0"/>
          </a:p>
        </p:txBody>
      </p:sp>
    </p:spTree>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22-2011 4-10-47 PM.jpg"/>
          <p:cNvPicPr>
            <a:picLocks noChangeAspect="1"/>
          </p:cNvPicPr>
          <p:nvPr/>
        </p:nvPicPr>
        <p:blipFill>
          <a:blip r:embed="rId3" cstate="print"/>
          <a:stretch>
            <a:fillRect/>
          </a:stretch>
        </p:blipFill>
        <p:spPr>
          <a:xfrm>
            <a:off x="2209800" y="228600"/>
            <a:ext cx="4837249" cy="6629400"/>
          </a:xfrm>
          <a:prstGeom prst="rect">
            <a:avLst/>
          </a:prstGeom>
        </p:spPr>
      </p:pic>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Toxicity Results Summary</a:t>
            </a:r>
            <a:endParaRPr lang="en-US" dirty="0"/>
          </a:p>
        </p:txBody>
      </p:sp>
      <p:sp>
        <p:nvSpPr>
          <p:cNvPr id="4" name="Content Placeholder 3"/>
          <p:cNvSpPr>
            <a:spLocks noGrp="1"/>
          </p:cNvSpPr>
          <p:nvPr>
            <p:ph idx="1"/>
          </p:nvPr>
        </p:nvSpPr>
        <p:spPr/>
        <p:txBody>
          <a:bodyPr/>
          <a:lstStyle/>
          <a:p>
            <a:r>
              <a:rPr lang="en-US" dirty="0" smtClean="0">
                <a:solidFill>
                  <a:srgbClr val="000000"/>
                </a:solidFill>
              </a:rPr>
              <a:t>Tested species are comparably sensitive to temperate species when exposed to similar test conditions, (</a:t>
            </a:r>
            <a:r>
              <a:rPr lang="en-US" dirty="0" err="1" smtClean="0">
                <a:solidFill>
                  <a:srgbClr val="000000"/>
                </a:solidFill>
              </a:rPr>
              <a:t>Aurand</a:t>
            </a:r>
            <a:r>
              <a:rPr lang="en-US" dirty="0" smtClean="0">
                <a:solidFill>
                  <a:srgbClr val="000000"/>
                </a:solidFill>
              </a:rPr>
              <a:t> and Coelho, 2005). </a:t>
            </a:r>
          </a:p>
          <a:p>
            <a:endParaRPr lang="en-US" dirty="0"/>
          </a:p>
        </p:txBody>
      </p:sp>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2" cstate="print"/>
          <a:srcRect/>
          <a:stretch>
            <a:fillRect/>
          </a:stretch>
        </p:blipFill>
        <p:spPr bwMode="auto">
          <a:xfrm>
            <a:off x="0" y="381000"/>
            <a:ext cx="8954184" cy="6226899"/>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Data</a:t>
            </a:r>
            <a:endParaRPr lang="en-US" dirty="0"/>
          </a:p>
        </p:txBody>
      </p:sp>
      <p:sp>
        <p:nvSpPr>
          <p:cNvPr id="3" name="Content Placeholder 2"/>
          <p:cNvSpPr>
            <a:spLocks noGrp="1"/>
          </p:cNvSpPr>
          <p:nvPr>
            <p:ph idx="1"/>
          </p:nvPr>
        </p:nvSpPr>
        <p:spPr/>
        <p:txBody>
          <a:bodyPr>
            <a:normAutofit/>
          </a:bodyPr>
          <a:lstStyle/>
          <a:p>
            <a:r>
              <a:rPr lang="en-US" dirty="0" smtClean="0"/>
              <a:t>Provide Information</a:t>
            </a:r>
          </a:p>
          <a:p>
            <a:pPr>
              <a:buFont typeface="Arial" pitchFamily="34" charset="0"/>
              <a:buChar char="•"/>
            </a:pPr>
            <a:r>
              <a:rPr lang="en-US" dirty="0" smtClean="0"/>
              <a:t> “Regardless of their effectiveness, questions remain regarding the potential toxicity and impacts of dispersants on Arctic ecosystems.” </a:t>
            </a:r>
            <a:r>
              <a:rPr lang="en-US" sz="1800" dirty="0" smtClean="0"/>
              <a:t> (National Commission on the BP Deepwater Horizon Oil Spill and Offshore Drilling)</a:t>
            </a:r>
          </a:p>
          <a:p>
            <a:pPr>
              <a:buFont typeface="Arial" pitchFamily="34" charset="0"/>
              <a:buChar char="•"/>
            </a:pPr>
            <a:endParaRPr lang="en-US" dirty="0" smtClean="0"/>
          </a:p>
          <a:p>
            <a:pPr>
              <a:buFont typeface="Arial" pitchFamily="34" charset="0"/>
              <a:buChar char="•"/>
            </a:pPr>
            <a:r>
              <a:rPr lang="en-US" dirty="0" smtClean="0"/>
              <a:t>“</a:t>
            </a:r>
            <a:r>
              <a:rPr lang="en-US" dirty="0" smtClean="0"/>
              <a:t>Microbes that degrade oil are not present in the Arctic” – testimony to Oil Spill </a:t>
            </a:r>
            <a:r>
              <a:rPr lang="en-US" dirty="0" smtClean="0"/>
              <a:t>Commission</a:t>
            </a:r>
            <a:endParaRPr lang="en-US" dirty="0" smtClean="0"/>
          </a:p>
        </p:txBody>
      </p:sp>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a:bodyPr>
          <a:lstStyle/>
          <a:p>
            <a:r>
              <a:rPr lang="en-US" dirty="0" smtClean="0"/>
              <a:t>Respirometry</a:t>
            </a:r>
            <a:endParaRPr lang="en-US" dirty="0"/>
          </a:p>
        </p:txBody>
      </p:sp>
      <p:pic>
        <p:nvPicPr>
          <p:cNvPr id="6" name="Picture 2" descr="C:\Users\Kim\Pictures\photos\Presentations\P5060002.JPG"/>
          <p:cNvPicPr>
            <a:picLocks noChangeAspect="1" noChangeArrowheads="1"/>
          </p:cNvPicPr>
          <p:nvPr/>
        </p:nvPicPr>
        <p:blipFill>
          <a:blip r:embed="rId3" cstate="print"/>
          <a:srcRect/>
          <a:stretch>
            <a:fillRect/>
          </a:stretch>
        </p:blipFill>
        <p:spPr bwMode="auto">
          <a:xfrm>
            <a:off x="1371600" y="1676400"/>
            <a:ext cx="6248400" cy="4686300"/>
          </a:xfrm>
          <a:prstGeom prst="rect">
            <a:avLst/>
          </a:prstGeom>
          <a:noFill/>
          <a:ln w="3175">
            <a:solidFill>
              <a:schemeClr val="tx1"/>
            </a:solidFill>
          </a:ln>
        </p:spPr>
      </p:pic>
    </p:spTree>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0" y="304800"/>
            <a:ext cx="9144000" cy="594229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solidFill>
            <a:schemeClr val="accent2">
              <a:lumMod val="60000"/>
              <a:lumOff val="40000"/>
            </a:schemeClr>
          </a:solidFill>
        </p:spPr>
        <p:txBody>
          <a:bodyPr/>
          <a:lstStyle/>
          <a:p>
            <a:r>
              <a:rPr lang="en-GB" sz="3400" dirty="0">
                <a:solidFill>
                  <a:srgbClr val="FFFF00"/>
                </a:solidFill>
              </a:rPr>
              <a:t>Why do small oil droplets float more slowly than large oil droplets ?</a:t>
            </a:r>
          </a:p>
        </p:txBody>
      </p:sp>
      <p:sp>
        <p:nvSpPr>
          <p:cNvPr id="56323" name="Rectangle 3"/>
          <p:cNvSpPr>
            <a:spLocks noChangeArrowheads="1"/>
          </p:cNvSpPr>
          <p:nvPr/>
        </p:nvSpPr>
        <p:spPr bwMode="auto">
          <a:xfrm>
            <a:off x="0" y="2593975"/>
            <a:ext cx="9144000" cy="4264025"/>
          </a:xfrm>
          <a:prstGeom prst="rect">
            <a:avLst/>
          </a:prstGeom>
          <a:gradFill rotWithShape="0">
            <a:gsLst>
              <a:gs pos="0">
                <a:schemeClr val="tx1"/>
              </a:gs>
              <a:gs pos="100000">
                <a:schemeClr val="bg1"/>
              </a:gs>
            </a:gsLst>
            <a:lin ang="5400000" scaled="1"/>
          </a:gradFill>
          <a:ln w="9525">
            <a:noFill/>
            <a:miter lim="800000"/>
            <a:headEnd/>
            <a:tailEnd/>
          </a:ln>
          <a:effectLst/>
        </p:spPr>
        <p:txBody>
          <a:bodyPr wrap="none" anchor="ctr"/>
          <a:lstStyle/>
          <a:p>
            <a:endParaRPr lang="en-US"/>
          </a:p>
        </p:txBody>
      </p:sp>
      <p:sp>
        <p:nvSpPr>
          <p:cNvPr id="56324" name="Rectangle 4"/>
          <p:cNvSpPr>
            <a:spLocks noChangeArrowheads="1"/>
          </p:cNvSpPr>
          <p:nvPr/>
        </p:nvSpPr>
        <p:spPr bwMode="auto">
          <a:xfrm>
            <a:off x="0" y="1916113"/>
            <a:ext cx="9144000" cy="4941887"/>
          </a:xfrm>
          <a:prstGeom prst="rect">
            <a:avLst/>
          </a:prstGeom>
          <a:gradFill rotWithShape="0">
            <a:gsLst>
              <a:gs pos="0">
                <a:schemeClr val="tx1"/>
              </a:gs>
              <a:gs pos="100000">
                <a:schemeClr val="bg1"/>
              </a:gs>
            </a:gsLst>
            <a:lin ang="5400000" scaled="1"/>
          </a:gradFill>
          <a:ln w="9525">
            <a:noFill/>
            <a:miter lim="800000"/>
            <a:headEnd/>
            <a:tailEnd/>
          </a:ln>
          <a:effectLst/>
        </p:spPr>
        <p:txBody>
          <a:bodyPr wrap="none" anchor="ctr"/>
          <a:lstStyle/>
          <a:p>
            <a:endParaRPr lang="en-US" dirty="0"/>
          </a:p>
        </p:txBody>
      </p:sp>
      <p:sp>
        <p:nvSpPr>
          <p:cNvPr id="56325" name="Text Box 5"/>
          <p:cNvSpPr txBox="1">
            <a:spLocks noChangeArrowheads="1"/>
          </p:cNvSpPr>
          <p:nvPr/>
        </p:nvSpPr>
        <p:spPr bwMode="auto">
          <a:xfrm>
            <a:off x="2895600" y="2997200"/>
            <a:ext cx="3962400" cy="1190625"/>
          </a:xfrm>
          <a:prstGeom prst="rect">
            <a:avLst/>
          </a:prstGeom>
          <a:noFill/>
          <a:ln w="9525">
            <a:noFill/>
            <a:miter lim="800000"/>
            <a:headEnd/>
            <a:tailEnd/>
          </a:ln>
          <a:effectLst/>
        </p:spPr>
        <p:txBody>
          <a:bodyPr>
            <a:spAutoFit/>
          </a:bodyPr>
          <a:lstStyle/>
          <a:p>
            <a:pPr algn="l">
              <a:spcBef>
                <a:spcPct val="50000"/>
              </a:spcBef>
            </a:pPr>
            <a:r>
              <a:rPr kumimoji="0" lang="en-GB" sz="3600" b="1">
                <a:solidFill>
                  <a:schemeClr val="bg1"/>
                </a:solidFill>
                <a:latin typeface="Symbol" pitchFamily="18" charset="2"/>
              </a:rPr>
              <a:t>D</a:t>
            </a:r>
            <a:r>
              <a:rPr kumimoji="0" lang="en-GB" sz="2800" b="1">
                <a:solidFill>
                  <a:schemeClr val="bg1"/>
                </a:solidFill>
                <a:latin typeface="Tahoma" charset="0"/>
              </a:rPr>
              <a:t>h/t</a:t>
            </a:r>
            <a:r>
              <a:rPr kumimoji="0" lang="en-GB" b="1">
                <a:solidFill>
                  <a:schemeClr val="bg1"/>
                </a:solidFill>
                <a:latin typeface="Tahoma" charset="0"/>
              </a:rPr>
              <a:t> =</a:t>
            </a:r>
            <a:r>
              <a:rPr kumimoji="0" lang="en-GB" sz="2800" b="1">
                <a:solidFill>
                  <a:schemeClr val="bg1"/>
                </a:solidFill>
                <a:latin typeface="Tahoma" charset="0"/>
              </a:rPr>
              <a:t> </a:t>
            </a:r>
            <a:r>
              <a:rPr kumimoji="0" lang="en-GB" sz="2800" b="1" u="sng">
                <a:solidFill>
                  <a:schemeClr val="bg1"/>
                </a:solidFill>
                <a:latin typeface="Tahoma" charset="0"/>
              </a:rPr>
              <a:t>D</a:t>
            </a:r>
            <a:r>
              <a:rPr kumimoji="0" lang="en-GB" sz="2800" b="1" u="sng" baseline="30000">
                <a:solidFill>
                  <a:schemeClr val="bg1"/>
                </a:solidFill>
                <a:latin typeface="Tahoma" charset="0"/>
              </a:rPr>
              <a:t>2</a:t>
            </a:r>
            <a:r>
              <a:rPr kumimoji="0" lang="en-GB" sz="2800" b="1" u="sng">
                <a:solidFill>
                  <a:schemeClr val="bg1"/>
                </a:solidFill>
                <a:latin typeface="Tahoma" charset="0"/>
              </a:rPr>
              <a:t>(</a:t>
            </a:r>
            <a:r>
              <a:rPr kumimoji="0" lang="en-GB" sz="3600" b="1" u="sng">
                <a:solidFill>
                  <a:schemeClr val="bg1"/>
                </a:solidFill>
                <a:latin typeface="Symbol" pitchFamily="18" charset="2"/>
              </a:rPr>
              <a:t>r</a:t>
            </a:r>
            <a:r>
              <a:rPr kumimoji="0" lang="en-GB" sz="3200" b="1" u="sng" baseline="-25000">
                <a:solidFill>
                  <a:schemeClr val="bg1"/>
                </a:solidFill>
                <a:latin typeface="Tahoma" charset="0"/>
              </a:rPr>
              <a:t>w</a:t>
            </a:r>
            <a:r>
              <a:rPr kumimoji="0" lang="en-GB" sz="2800" b="1" u="sng">
                <a:solidFill>
                  <a:schemeClr val="bg1"/>
                </a:solidFill>
                <a:latin typeface="Tahoma" charset="0"/>
              </a:rPr>
              <a:t> - </a:t>
            </a:r>
            <a:r>
              <a:rPr kumimoji="0" lang="en-GB" sz="3600" b="1" u="sng">
                <a:solidFill>
                  <a:schemeClr val="bg1"/>
                </a:solidFill>
                <a:latin typeface="Symbol" pitchFamily="18" charset="2"/>
              </a:rPr>
              <a:t>r</a:t>
            </a:r>
            <a:r>
              <a:rPr kumimoji="0" lang="en-GB" sz="3200" b="1" u="sng" baseline="-25000">
                <a:solidFill>
                  <a:schemeClr val="bg1"/>
                </a:solidFill>
                <a:latin typeface="Tahoma" charset="0"/>
              </a:rPr>
              <a:t>o</a:t>
            </a:r>
            <a:r>
              <a:rPr kumimoji="0" lang="en-GB" sz="2800" b="1" u="sng">
                <a:solidFill>
                  <a:schemeClr val="bg1"/>
                </a:solidFill>
                <a:latin typeface="Tahoma" charset="0"/>
              </a:rPr>
              <a:t>)g</a:t>
            </a:r>
            <a:endParaRPr kumimoji="0" lang="en-GB" b="1" u="sng">
              <a:solidFill>
                <a:schemeClr val="bg1"/>
              </a:solidFill>
              <a:latin typeface="Tahoma" charset="0"/>
            </a:endParaRPr>
          </a:p>
          <a:p>
            <a:pPr algn="l">
              <a:lnSpc>
                <a:spcPct val="50000"/>
              </a:lnSpc>
              <a:spcBef>
                <a:spcPct val="50000"/>
              </a:spcBef>
            </a:pPr>
            <a:r>
              <a:rPr kumimoji="0" lang="en-GB" b="1">
                <a:solidFill>
                  <a:schemeClr val="bg1"/>
                </a:solidFill>
                <a:latin typeface="Tahoma" charset="0"/>
              </a:rPr>
              <a:t>		</a:t>
            </a:r>
            <a:r>
              <a:rPr kumimoji="0" lang="en-GB" sz="2800" b="1">
                <a:solidFill>
                  <a:schemeClr val="bg1"/>
                </a:solidFill>
                <a:latin typeface="Tahoma" charset="0"/>
              </a:rPr>
              <a:t>18</a:t>
            </a:r>
            <a:r>
              <a:rPr kumimoji="0" lang="en-GB" sz="3600" b="1">
                <a:solidFill>
                  <a:schemeClr val="bg1"/>
                </a:solidFill>
                <a:latin typeface="Symbol" pitchFamily="18" charset="2"/>
              </a:rPr>
              <a:t>h</a:t>
            </a:r>
            <a:r>
              <a:rPr kumimoji="0" lang="en-GB" sz="3200" b="1" baseline="-25000">
                <a:solidFill>
                  <a:schemeClr val="bg1"/>
                </a:solidFill>
                <a:latin typeface="Tahoma" charset="0"/>
              </a:rPr>
              <a:t>w</a:t>
            </a:r>
            <a:endParaRPr kumimoji="0" lang="en-GB">
              <a:solidFill>
                <a:schemeClr val="bg1"/>
              </a:solidFill>
              <a:latin typeface="Symbol" pitchFamily="18" charset="2"/>
            </a:endParaRPr>
          </a:p>
        </p:txBody>
      </p:sp>
      <p:sp>
        <p:nvSpPr>
          <p:cNvPr id="56326" name="Text Box 6"/>
          <p:cNvSpPr txBox="1">
            <a:spLocks noChangeArrowheads="1"/>
          </p:cNvSpPr>
          <p:nvPr/>
        </p:nvSpPr>
        <p:spPr bwMode="auto">
          <a:xfrm>
            <a:off x="2438400" y="4343400"/>
            <a:ext cx="4968875" cy="1373187"/>
          </a:xfrm>
          <a:prstGeom prst="rect">
            <a:avLst/>
          </a:prstGeom>
          <a:solidFill>
            <a:schemeClr val="bg2">
              <a:lumMod val="90000"/>
            </a:schemeClr>
          </a:solidFill>
          <a:ln w="9525">
            <a:noFill/>
            <a:miter lim="800000"/>
            <a:headEnd/>
            <a:tailEnd/>
          </a:ln>
          <a:effectLst/>
        </p:spPr>
        <p:txBody>
          <a:bodyPr>
            <a:spAutoFit/>
          </a:bodyPr>
          <a:lstStyle/>
          <a:p>
            <a:pPr>
              <a:spcBef>
                <a:spcPct val="50000"/>
              </a:spcBef>
            </a:pPr>
            <a:r>
              <a:rPr kumimoji="0" lang="en-GB" sz="2800" dirty="0">
                <a:solidFill>
                  <a:schemeClr val="bg1"/>
                </a:solidFill>
                <a:latin typeface="Arial" charset="0"/>
              </a:rPr>
              <a:t>Small oil droplets rise much more slowly than large droplets</a:t>
            </a:r>
          </a:p>
        </p:txBody>
      </p:sp>
      <p:sp>
        <p:nvSpPr>
          <p:cNvPr id="56327" name="Text Box 7"/>
          <p:cNvSpPr txBox="1">
            <a:spLocks noChangeArrowheads="1"/>
          </p:cNvSpPr>
          <p:nvPr/>
        </p:nvSpPr>
        <p:spPr bwMode="auto">
          <a:xfrm>
            <a:off x="3276600" y="2420938"/>
            <a:ext cx="2971800" cy="519112"/>
          </a:xfrm>
          <a:prstGeom prst="rect">
            <a:avLst/>
          </a:prstGeom>
          <a:noFill/>
          <a:ln w="9525">
            <a:noFill/>
            <a:miter lim="800000"/>
            <a:headEnd/>
            <a:tailEnd/>
          </a:ln>
          <a:effectLst/>
        </p:spPr>
        <p:txBody>
          <a:bodyPr>
            <a:spAutoFit/>
          </a:bodyPr>
          <a:lstStyle/>
          <a:p>
            <a:pPr>
              <a:spcBef>
                <a:spcPct val="50000"/>
              </a:spcBef>
            </a:pPr>
            <a:r>
              <a:rPr kumimoji="0" lang="en-GB" sz="2800" b="1">
                <a:solidFill>
                  <a:schemeClr val="bg1"/>
                </a:solidFill>
                <a:latin typeface="Arial" charset="0"/>
              </a:rPr>
              <a:t>STOKES LAW</a:t>
            </a:r>
            <a:endParaRPr kumimoji="0" lang="en-GB">
              <a:solidFill>
                <a:schemeClr val="bg1"/>
              </a:solidFill>
              <a:latin typeface="Arial" charset="0"/>
            </a:endParaRPr>
          </a:p>
        </p:txBody>
      </p:sp>
      <p:sp>
        <p:nvSpPr>
          <p:cNvPr id="56328" name="Oval 8"/>
          <p:cNvSpPr>
            <a:spLocks noChangeArrowheads="1"/>
          </p:cNvSpPr>
          <p:nvPr/>
        </p:nvSpPr>
        <p:spPr bwMode="auto">
          <a:xfrm>
            <a:off x="7740650" y="4292600"/>
            <a:ext cx="381000" cy="381000"/>
          </a:xfrm>
          <a:prstGeom prst="ellipse">
            <a:avLst/>
          </a:prstGeom>
          <a:gradFill rotWithShape="0">
            <a:gsLst>
              <a:gs pos="0">
                <a:srgbClr val="009900"/>
              </a:gs>
              <a:gs pos="100000">
                <a:srgbClr val="800000"/>
              </a:gs>
            </a:gsLst>
            <a:path path="shape">
              <a:fillToRect l="50000" t="50000" r="50000" b="50000"/>
            </a:path>
          </a:gradFill>
          <a:ln w="9525">
            <a:solidFill>
              <a:srgbClr val="993300"/>
            </a:solidFill>
            <a:round/>
            <a:headEnd/>
            <a:tailEnd/>
          </a:ln>
          <a:effectLst/>
        </p:spPr>
        <p:txBody>
          <a:bodyPr wrap="none" anchor="ctr"/>
          <a:lstStyle/>
          <a:p>
            <a:endParaRPr lang="en-US"/>
          </a:p>
        </p:txBody>
      </p:sp>
      <p:sp>
        <p:nvSpPr>
          <p:cNvPr id="56329" name="Oval 9"/>
          <p:cNvSpPr>
            <a:spLocks noChangeArrowheads="1"/>
          </p:cNvSpPr>
          <p:nvPr/>
        </p:nvSpPr>
        <p:spPr bwMode="auto">
          <a:xfrm>
            <a:off x="1417638" y="5457825"/>
            <a:ext cx="1066800" cy="1066800"/>
          </a:xfrm>
          <a:prstGeom prst="ellipse">
            <a:avLst/>
          </a:prstGeom>
          <a:gradFill rotWithShape="0">
            <a:gsLst>
              <a:gs pos="0">
                <a:srgbClr val="009900"/>
              </a:gs>
              <a:gs pos="100000">
                <a:srgbClr val="993300"/>
              </a:gs>
            </a:gsLst>
            <a:path path="shape">
              <a:fillToRect l="50000" t="50000" r="50000" b="50000"/>
            </a:path>
          </a:gradFill>
          <a:ln w="9525">
            <a:solidFill>
              <a:srgbClr val="993300"/>
            </a:solidFill>
            <a:round/>
            <a:headEnd/>
            <a:tailEnd/>
          </a:ln>
          <a:effectLst/>
        </p:spPr>
        <p:txBody>
          <a:bodyPr wrap="none" anchor="ctr"/>
          <a:lstStyle/>
          <a:p>
            <a:endParaRPr lang="en-US"/>
          </a:p>
        </p:txBody>
      </p:sp>
      <p:sp>
        <p:nvSpPr>
          <p:cNvPr id="56330" name="AutoShape 10"/>
          <p:cNvSpPr>
            <a:spLocks noChangeArrowheads="1"/>
          </p:cNvSpPr>
          <p:nvPr/>
        </p:nvSpPr>
        <p:spPr bwMode="auto">
          <a:xfrm>
            <a:off x="1835150" y="3068638"/>
            <a:ext cx="287338" cy="2376487"/>
          </a:xfrm>
          <a:prstGeom prst="upArrow">
            <a:avLst>
              <a:gd name="adj1" fmla="val 50000"/>
              <a:gd name="adj2" fmla="val 206768"/>
            </a:avLst>
          </a:prstGeom>
          <a:solidFill>
            <a:schemeClr val="bg1"/>
          </a:solidFill>
          <a:ln w="9525">
            <a:noFill/>
            <a:miter lim="800000"/>
            <a:headEnd/>
            <a:tailEnd/>
          </a:ln>
          <a:effectLst/>
        </p:spPr>
        <p:txBody>
          <a:bodyPr vert="eaVert" wrap="none" anchor="ctr"/>
          <a:lstStyle/>
          <a:p>
            <a:endParaRPr lang="en-US"/>
          </a:p>
        </p:txBody>
      </p:sp>
      <p:sp>
        <p:nvSpPr>
          <p:cNvPr id="56331" name="AutoShape 11"/>
          <p:cNvSpPr>
            <a:spLocks noChangeArrowheads="1"/>
          </p:cNvSpPr>
          <p:nvPr/>
        </p:nvSpPr>
        <p:spPr bwMode="auto">
          <a:xfrm>
            <a:off x="7812088" y="3644900"/>
            <a:ext cx="215900" cy="576263"/>
          </a:xfrm>
          <a:prstGeom prst="upArrow">
            <a:avLst>
              <a:gd name="adj1" fmla="val 50000"/>
              <a:gd name="adj2" fmla="val 66728"/>
            </a:avLst>
          </a:prstGeom>
          <a:solidFill>
            <a:schemeClr val="bg1"/>
          </a:solidFill>
          <a:ln w="9525">
            <a:noFill/>
            <a:miter lim="800000"/>
            <a:headEnd/>
            <a:tailEnd/>
          </a:ln>
          <a:effectLst/>
        </p:spPr>
        <p:txBody>
          <a:bodyPr vert="eaVert" wrap="none" anchor="ctr"/>
          <a:lstStyle/>
          <a:p>
            <a:endParaRPr lang="en-US"/>
          </a:p>
        </p:txBody>
      </p:sp>
      <p:sp>
        <p:nvSpPr>
          <p:cNvPr id="56332" name="Text Box 12"/>
          <p:cNvSpPr txBox="1">
            <a:spLocks noChangeArrowheads="1"/>
          </p:cNvSpPr>
          <p:nvPr/>
        </p:nvSpPr>
        <p:spPr bwMode="auto">
          <a:xfrm>
            <a:off x="4267200" y="5867401"/>
            <a:ext cx="4876800" cy="1169551"/>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en-US" dirty="0" smtClean="0"/>
              <a:t>Slide Courtesy of </a:t>
            </a:r>
            <a:r>
              <a:rPr lang="en-US" dirty="0" err="1" smtClean="0"/>
              <a:t>Alun</a:t>
            </a:r>
            <a:r>
              <a:rPr lang="en-US" dirty="0" smtClean="0"/>
              <a:t> Lewis</a:t>
            </a:r>
          </a:p>
          <a:p>
            <a:pPr algn="l">
              <a:spcBef>
                <a:spcPct val="50000"/>
              </a:spcBef>
            </a:pPr>
            <a:endParaRPr lang="en-US" dirty="0"/>
          </a:p>
        </p:txBody>
      </p:sp>
      <p:sp>
        <p:nvSpPr>
          <p:cNvPr id="13" name="Slide Number Placeholder 12"/>
          <p:cNvSpPr>
            <a:spLocks noGrp="1"/>
          </p:cNvSpPr>
          <p:nvPr>
            <p:ph type="sldNum" sz="quarter" idx="4294967295"/>
          </p:nvPr>
        </p:nvSpPr>
        <p:spPr>
          <a:xfrm>
            <a:off x="6553200" y="6356350"/>
            <a:ext cx="2133600" cy="365125"/>
          </a:xfrm>
          <a:prstGeom prst="rect">
            <a:avLst/>
          </a:prstGeom>
        </p:spPr>
        <p:txBody>
          <a:bodyPr/>
          <a:lstStyle/>
          <a:p>
            <a:fld id="{93D258EB-59CC-4027-9084-A249587E455C}" type="slidenum">
              <a:rPr lang="en-US" smtClean="0"/>
              <a:pPr/>
              <a:t>6</a:t>
            </a:fld>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1.94444E-6 -1.11111E-6 L 0.00312 -0.5206 " pathEditMode="relative" rAng="0" ptsTypes="AA">
                                      <p:cBhvr>
                                        <p:cTn id="6" dur="1000" fill="hold"/>
                                        <p:tgtEl>
                                          <p:spTgt spid="56329"/>
                                        </p:tgtEl>
                                        <p:attrNameLst>
                                          <p:attrName>ppt_x</p:attrName>
                                          <p:attrName>ppt_y</p:attrName>
                                        </p:attrNameLst>
                                      </p:cBhvr>
                                      <p:rCtr x="2" y="-26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1.11111E-6 4.54124E-7 L 0.00278 -0.15385 " pathEditMode="relative" rAng="0" ptsTypes="AA">
                                      <p:cBhvr>
                                        <p:cTn id="10" dur="3000" fill="hold"/>
                                        <p:tgtEl>
                                          <p:spTgt spid="56328"/>
                                        </p:tgtEl>
                                        <p:attrNameLst>
                                          <p:attrName>ppt_x</p:attrName>
                                          <p:attrName>ppt_y</p:attrName>
                                        </p:attrNameLst>
                                      </p:cBhvr>
                                      <p:rCtr x="1"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animBg="1"/>
      <p:bldP spid="563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Biodegradation Results</a:t>
            </a:r>
            <a:endParaRPr lang="en-US" dirty="0"/>
          </a:p>
        </p:txBody>
      </p:sp>
      <p:sp>
        <p:nvSpPr>
          <p:cNvPr id="8" name="TextBox 7"/>
          <p:cNvSpPr txBox="1"/>
          <p:nvPr/>
        </p:nvSpPr>
        <p:spPr>
          <a:xfrm>
            <a:off x="304800" y="4495800"/>
            <a:ext cx="8382000" cy="2062103"/>
          </a:xfrm>
          <a:prstGeom prst="rect">
            <a:avLst/>
          </a:prstGeom>
          <a:noFill/>
        </p:spPr>
        <p:txBody>
          <a:bodyPr wrap="square" rtlCol="0">
            <a:spAutoFit/>
          </a:bodyPr>
          <a:lstStyle/>
          <a:p>
            <a:r>
              <a:rPr lang="en-US" sz="2000" dirty="0" smtClean="0">
                <a:solidFill>
                  <a:prstClr val="black"/>
                </a:solidFill>
              </a:rPr>
              <a:t>All treatments listed above contain 0.5% of the recommended volume of Bushnell Haas, except the November 2009 study, in which ONLY one treatment of fresh oil + Corexit contains 1.0% Bushnell Haas</a:t>
            </a:r>
          </a:p>
          <a:p>
            <a:r>
              <a:rPr lang="en-US" sz="2000" dirty="0" smtClean="0">
                <a:solidFill>
                  <a:prstClr val="black"/>
                </a:solidFill>
              </a:rPr>
              <a:t>The 2009 data was weathered 24%, while the 2010 data was weathered 20%</a:t>
            </a:r>
          </a:p>
          <a:p>
            <a:endParaRPr lang="en-US" dirty="0" smtClean="0">
              <a:solidFill>
                <a:prstClr val="black"/>
              </a:solidFill>
            </a:endParaRPr>
          </a:p>
        </p:txBody>
      </p:sp>
      <p:graphicFrame>
        <p:nvGraphicFramePr>
          <p:cNvPr id="122882" name="Object 2"/>
          <p:cNvGraphicFramePr>
            <a:graphicFrameLocks noChangeAspect="1"/>
          </p:cNvGraphicFramePr>
          <p:nvPr/>
        </p:nvGraphicFramePr>
        <p:xfrm>
          <a:off x="685800" y="1752600"/>
          <a:ext cx="7645466" cy="2500313"/>
        </p:xfrm>
        <a:graphic>
          <a:graphicData uri="http://schemas.openxmlformats.org/presentationml/2006/ole">
            <p:oleObj spid="_x0000_s109570" name="Worksheet" r:id="rId4" imgW="5038641" imgH="1647757" progId="Excel.Sheet.12">
              <p:embed/>
            </p:oleObj>
          </a:graphicData>
        </a:graphic>
      </p:graphicFrame>
    </p:spTree>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292"/>
            <a:ext cx="8458200" cy="1143000"/>
          </a:xfrm>
        </p:spPr>
        <p:txBody>
          <a:bodyPr>
            <a:noAutofit/>
          </a:bodyPr>
          <a:lstStyle/>
          <a:p>
            <a:r>
              <a:rPr lang="en-US" sz="2000" dirty="0" smtClean="0"/>
              <a:t>Percent Mineralization of 24% Weathered Crude and Fresh Crude with and without the Dispersant </a:t>
            </a:r>
            <a:r>
              <a:rPr lang="en-US" sz="2000" dirty="0" err="1" smtClean="0"/>
              <a:t>Corexit</a:t>
            </a:r>
            <a:r>
              <a:rPr lang="en-US" sz="2000" baseline="30000" dirty="0" smtClean="0"/>
              <a:t>®</a:t>
            </a:r>
            <a:r>
              <a:rPr lang="en-US" sz="2000" dirty="0" smtClean="0"/>
              <a:t> 9500 at a 1:20 DOR, Measured by </a:t>
            </a:r>
            <a:r>
              <a:rPr lang="en-US" sz="2000" dirty="0" err="1" smtClean="0"/>
              <a:t>Respirometry</a:t>
            </a:r>
            <a:r>
              <a:rPr lang="en-US" sz="2000" dirty="0" smtClean="0"/>
              <a:t> at 2°C using Arctic Seawater Collected in November 2009 </a:t>
            </a:r>
            <a:br>
              <a:rPr lang="en-US" sz="2000" dirty="0" smtClean="0"/>
            </a:br>
            <a:endParaRPr lang="en-US" sz="2000" dirty="0"/>
          </a:p>
        </p:txBody>
      </p:sp>
      <p:pic>
        <p:nvPicPr>
          <p:cNvPr id="4" name="Picture 3"/>
          <p:cNvPicPr/>
          <p:nvPr/>
        </p:nvPicPr>
        <p:blipFill>
          <a:blip r:embed="rId3" cstate="print"/>
          <a:srcRect t="4762" b="2381"/>
          <a:stretch>
            <a:fillRect/>
          </a:stretch>
        </p:blipFill>
        <p:spPr bwMode="auto">
          <a:xfrm>
            <a:off x="1143000" y="1600200"/>
            <a:ext cx="6583655" cy="4557861"/>
          </a:xfrm>
          <a:prstGeom prst="rect">
            <a:avLst/>
          </a:prstGeom>
          <a:noFill/>
          <a:ln w="3175">
            <a:solidFill>
              <a:schemeClr val="tx1"/>
            </a:solidFill>
            <a:miter lim="800000"/>
            <a:headEnd/>
            <a:tailEnd/>
          </a:ln>
        </p:spPr>
      </p:pic>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Biodegradation Results Summary</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Microbes indigenous to the Arctic biodegrade both chemically and physically dispersed petroleum under Arctic conditions</a:t>
            </a:r>
          </a:p>
          <a:p>
            <a:r>
              <a:rPr lang="en-US" dirty="0" smtClean="0"/>
              <a:t>Dispersants do not interfere with the extent of microbial biodegradation</a:t>
            </a:r>
          </a:p>
          <a:p>
            <a:r>
              <a:rPr lang="en-US" dirty="0" smtClean="0"/>
              <a:t>Over an 8-week testing period, chemically dispersed fresh petroleum biodegrades more than physically dispersed or weathered petroleum.</a:t>
            </a:r>
            <a:endParaRPr lang="en-US" dirty="0"/>
          </a:p>
        </p:txBody>
      </p:sp>
    </p:spTree>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Modeling </a:t>
            </a:r>
            <a:endParaRPr lang="en-US" dirty="0"/>
          </a:p>
        </p:txBody>
      </p:sp>
      <p:pic>
        <p:nvPicPr>
          <p:cNvPr id="2050" name="Picture 2" descr="File:C-130j.hercules.model.arp.jpg">
            <a:hlinkClick r:id="rId2"/>
          </p:cNvPr>
          <p:cNvPicPr>
            <a:picLocks noChangeAspect="1" noChangeArrowheads="1"/>
          </p:cNvPicPr>
          <p:nvPr/>
        </p:nvPicPr>
        <p:blipFill>
          <a:blip r:embed="rId3" cstate="print"/>
          <a:srcRect/>
          <a:stretch>
            <a:fillRect/>
          </a:stretch>
        </p:blipFill>
        <p:spPr bwMode="auto">
          <a:xfrm>
            <a:off x="685800" y="1143000"/>
            <a:ext cx="6858000" cy="4912043"/>
          </a:xfrm>
          <a:prstGeom prst="rect">
            <a:avLst/>
          </a:prstGeom>
          <a:noFill/>
        </p:spPr>
      </p:pic>
    </p:spTree>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p:txBody>
          <a:bodyPr/>
          <a:lstStyle/>
          <a:p>
            <a:r>
              <a:rPr lang="en-US" sz="1600" dirty="0" smtClean="0"/>
              <a:t>Peon on Microbial Ecology and Oil Spill Modeling</a:t>
            </a:r>
          </a:p>
          <a:p>
            <a:r>
              <a:rPr lang="en-US" sz="1600" dirty="0" smtClean="0"/>
              <a:t>Microbes, such as bacteria, are ubiquitous on (and under) the earth.  Which particular types are found depends on their environmental factors, such as carbon sources, energy, nutrients, and competitors.  The participation of bacteria and their efficiency in vital ecological process such as: decomposition, nutrient cycling, and contaminant removal and the rates of these processes depends on the types of bacteria initially available and the environment.  In general, hydrocarbons from oil in the marine environment are readily degraded because natural oil seeps and anthropogenic contamination have provided carbon and energy for the development of bacteria that utilize oil components.  However in the event of a large oil spill on the surface or an undersea blowout questions arise about the rates of biodegradation and the limiting factors of nutrients and oxygen availability.  The field of microbial ecology studies the relationship between bacteria and their environment. Because bacteria, even under a microscope, look basically the same, techniques of genetic analysis – DNA and RNA, and protein analysis are used to assess population types and their capacities to transform substrates, including contaminants such as oil.  Using the techniques of microbial analysis one can answer questions regarding populations of bacteria present in various marine locations and the horizontal and vertical diversity within the marine environment.  Analysis of the enzymes programmed by bacterial DNA allows extrapolation between bacteria from very different locations, such as between the Gulf of Mexico and the Arctic.  Analysis of the nutrients and other environmental requirements may allow estimation of rates of biodegradation in various spill fate and transport scenarios. </a:t>
            </a:r>
          </a:p>
          <a:p>
            <a:endParaRPr lang="en-US" dirty="0"/>
          </a:p>
        </p:txBody>
      </p:sp>
    </p:spTree>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p:cNvPicPr>
            <a:picLocks noChangeAspect="1" noChangeArrowheads="1"/>
          </p:cNvPicPr>
          <p:nvPr/>
        </p:nvPicPr>
        <p:blipFill>
          <a:blip r:embed="rId3" cstate="print"/>
          <a:srcRect/>
          <a:stretch>
            <a:fillRect/>
          </a:stretch>
        </p:blipFill>
        <p:spPr bwMode="auto">
          <a:xfrm>
            <a:off x="1447800" y="228600"/>
            <a:ext cx="6248400" cy="6248400"/>
          </a:xfrm>
          <a:prstGeom prst="rect">
            <a:avLst/>
          </a:prstGeom>
          <a:noFill/>
          <a:ln w="9525">
            <a:noFill/>
            <a:miter lim="800000"/>
            <a:headEnd/>
            <a:tailEnd/>
          </a:ln>
        </p:spPr>
      </p:pic>
      <p:sp>
        <p:nvSpPr>
          <p:cNvPr id="94212" name="Rectangle 5"/>
          <p:cNvSpPr>
            <a:spLocks noChangeArrowheads="1"/>
          </p:cNvSpPr>
          <p:nvPr/>
        </p:nvSpPr>
        <p:spPr bwMode="auto">
          <a:xfrm>
            <a:off x="381000" y="914400"/>
            <a:ext cx="1828800" cy="369332"/>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buFontTx/>
              <a:buChar char="•"/>
            </a:pPr>
            <a:endParaRPr lang="en-US" dirty="0">
              <a:solidFill>
                <a:srgbClr val="FFFFFF"/>
              </a:solidFill>
            </a:endParaRPr>
          </a:p>
        </p:txBody>
      </p:sp>
      <p:sp>
        <p:nvSpPr>
          <p:cNvPr id="4" name="TextBox 3"/>
          <p:cNvSpPr txBox="1"/>
          <p:nvPr/>
        </p:nvSpPr>
        <p:spPr>
          <a:xfrm>
            <a:off x="1447800" y="6252444"/>
            <a:ext cx="6237111" cy="369332"/>
          </a:xfrm>
          <a:prstGeom prst="rect">
            <a:avLst/>
          </a:prstGeom>
          <a:noFill/>
        </p:spPr>
        <p:txBody>
          <a:bodyPr wrap="square" rtlCol="0">
            <a:spAutoFit/>
          </a:bodyPr>
          <a:lstStyle/>
          <a:p>
            <a:r>
              <a:rPr lang="en-US" i="1" dirty="0">
                <a:solidFill>
                  <a:srgbClr val="FFFFFF"/>
                </a:solidFill>
              </a:rPr>
              <a:t>Microbes are the world’s best chemists</a:t>
            </a:r>
          </a:p>
        </p:txBody>
      </p:sp>
      <p:pic>
        <p:nvPicPr>
          <p:cNvPr id="5" name="Content Placeholder 3" descr="figure_02_17_labeled.jpg"/>
          <p:cNvPicPr>
            <a:picLocks noGrp="1" noChangeAspect="1"/>
          </p:cNvPicPr>
          <p:nvPr>
            <p:ph idx="1"/>
          </p:nvPr>
        </p:nvPicPr>
        <p:blipFill>
          <a:blip r:embed="rId4" cstate="print"/>
          <a:srcRect t="-9586" b="-9586"/>
          <a:stretch>
            <a:fillRect/>
          </a:stretch>
        </p:blipFill>
        <p:spPr>
          <a:xfrm>
            <a:off x="457200" y="1417638"/>
            <a:ext cx="8229600" cy="4525963"/>
          </a:xfr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p:cNvPicPr>
            <a:picLocks noChangeAspect="1" noChangeArrowheads="1"/>
          </p:cNvPicPr>
          <p:nvPr/>
        </p:nvPicPr>
        <p:blipFill>
          <a:blip r:embed="rId3" cstate="print"/>
          <a:srcRect/>
          <a:stretch>
            <a:fillRect/>
          </a:stretch>
        </p:blipFill>
        <p:spPr bwMode="auto">
          <a:xfrm>
            <a:off x="1447800" y="228600"/>
            <a:ext cx="6248400" cy="6248400"/>
          </a:xfrm>
          <a:prstGeom prst="rect">
            <a:avLst/>
          </a:prstGeom>
          <a:noFill/>
          <a:ln w="9525">
            <a:noFill/>
            <a:miter lim="800000"/>
            <a:headEnd/>
            <a:tailEnd/>
          </a:ln>
        </p:spPr>
      </p:pic>
      <p:sp>
        <p:nvSpPr>
          <p:cNvPr id="94212" name="Rectangle 5"/>
          <p:cNvSpPr>
            <a:spLocks noChangeArrowheads="1"/>
          </p:cNvSpPr>
          <p:nvPr/>
        </p:nvSpPr>
        <p:spPr bwMode="auto">
          <a:xfrm>
            <a:off x="381000" y="914400"/>
            <a:ext cx="1828800" cy="369332"/>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buFontTx/>
              <a:buChar char="•"/>
            </a:pPr>
            <a:endParaRPr lang="en-US" dirty="0">
              <a:solidFill>
                <a:srgbClr val="FFFFFF"/>
              </a:solidFill>
            </a:endParaRPr>
          </a:p>
        </p:txBody>
      </p:sp>
      <p:sp>
        <p:nvSpPr>
          <p:cNvPr id="4" name="TextBox 3"/>
          <p:cNvSpPr txBox="1"/>
          <p:nvPr/>
        </p:nvSpPr>
        <p:spPr>
          <a:xfrm>
            <a:off x="1447800" y="6252444"/>
            <a:ext cx="6237111" cy="369332"/>
          </a:xfrm>
          <a:prstGeom prst="rect">
            <a:avLst/>
          </a:prstGeom>
          <a:noFill/>
        </p:spPr>
        <p:txBody>
          <a:bodyPr wrap="square" rtlCol="0">
            <a:spAutoFit/>
          </a:bodyPr>
          <a:lstStyle/>
          <a:p>
            <a:r>
              <a:rPr lang="en-US" i="1" dirty="0">
                <a:solidFill>
                  <a:srgbClr val="FFFFFF"/>
                </a:solidFill>
              </a:rPr>
              <a:t>Microbes are the world’s best chemists</a:t>
            </a:r>
          </a:p>
        </p:txBody>
      </p:sp>
    </p:spTree>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719"/>
            <a:ext cx="8229600" cy="1143000"/>
          </a:xfrm>
        </p:spPr>
        <p:txBody>
          <a:bodyPr/>
          <a:lstStyle/>
          <a:p>
            <a:r>
              <a:rPr lang="en-US" sz="3200" dirty="0" smtClean="0"/>
              <a:t>How do we study microbial communities?</a:t>
            </a:r>
            <a:endParaRPr lang="en-US" sz="3200" dirty="0"/>
          </a:p>
        </p:txBody>
      </p:sp>
      <p:pic>
        <p:nvPicPr>
          <p:cNvPr id="4" name="Content Placeholder 3" descr="figure_01_10_unlabeled.jpg"/>
          <p:cNvPicPr>
            <a:picLocks noGrp="1" noChangeAspect="1"/>
          </p:cNvPicPr>
          <p:nvPr>
            <p:ph idx="1"/>
          </p:nvPr>
        </p:nvPicPr>
        <p:blipFill>
          <a:blip r:embed="rId3" cstate="print"/>
          <a:srcRect l="-20863" r="-20863"/>
          <a:stretch>
            <a:fillRect/>
          </a:stretch>
        </p:blipFill>
        <p:spPr>
          <a:xfrm>
            <a:off x="1252985" y="1031945"/>
            <a:ext cx="4538215" cy="2495843"/>
          </a:xfrm>
        </p:spPr>
      </p:pic>
      <p:pic>
        <p:nvPicPr>
          <p:cNvPr id="5" name="Picture 4" descr="figure_02_01a_unlabeled.jpg"/>
          <p:cNvPicPr>
            <a:picLocks noChangeAspect="1"/>
          </p:cNvPicPr>
          <p:nvPr/>
        </p:nvPicPr>
        <p:blipFill>
          <a:blip r:embed="rId4" cstate="print"/>
          <a:stretch>
            <a:fillRect/>
          </a:stretch>
        </p:blipFill>
        <p:spPr>
          <a:xfrm>
            <a:off x="-11094" y="1775130"/>
            <a:ext cx="1734335" cy="1622326"/>
          </a:xfrm>
          <a:prstGeom prst="rect">
            <a:avLst/>
          </a:prstGeom>
        </p:spPr>
      </p:pic>
      <p:sp>
        <p:nvSpPr>
          <p:cNvPr id="7" name="TextBox 6"/>
          <p:cNvSpPr txBox="1"/>
          <p:nvPr/>
        </p:nvSpPr>
        <p:spPr>
          <a:xfrm>
            <a:off x="0" y="1173056"/>
            <a:ext cx="2057400" cy="523220"/>
          </a:xfrm>
          <a:prstGeom prst="rect">
            <a:avLst/>
          </a:prstGeom>
          <a:noFill/>
        </p:spPr>
        <p:txBody>
          <a:bodyPr wrap="square" rtlCol="0">
            <a:spAutoFit/>
          </a:bodyPr>
          <a:lstStyle/>
          <a:p>
            <a:r>
              <a:rPr lang="en-US" dirty="0"/>
              <a:t>Microscopy</a:t>
            </a:r>
          </a:p>
        </p:txBody>
      </p:sp>
      <p:grpSp>
        <p:nvGrpSpPr>
          <p:cNvPr id="3" name="Group 38"/>
          <p:cNvGrpSpPr/>
          <p:nvPr/>
        </p:nvGrpSpPr>
        <p:grpSpPr>
          <a:xfrm>
            <a:off x="5552442" y="1371600"/>
            <a:ext cx="3314439" cy="2276666"/>
            <a:chOff x="5552442" y="1371600"/>
            <a:chExt cx="3314439" cy="2276666"/>
          </a:xfrm>
        </p:grpSpPr>
        <p:pic>
          <p:nvPicPr>
            <p:cNvPr id="6" name="Picture 6" descr="01-17_microbesonagar_l"/>
            <p:cNvPicPr>
              <a:picLocks noChangeAspect="1" noChangeArrowheads="1"/>
            </p:cNvPicPr>
            <p:nvPr/>
          </p:nvPicPr>
          <p:blipFill>
            <a:blip r:embed="rId5" cstate="print"/>
            <a:srcRect/>
            <a:stretch>
              <a:fillRect/>
            </a:stretch>
          </p:blipFill>
          <p:spPr bwMode="auto">
            <a:xfrm>
              <a:off x="5552442" y="1786970"/>
              <a:ext cx="3314439" cy="1861296"/>
            </a:xfrm>
            <a:prstGeom prst="rect">
              <a:avLst/>
            </a:prstGeom>
            <a:noFill/>
            <a:ln w="9525">
              <a:noFill/>
              <a:miter lim="800000"/>
              <a:headEnd/>
              <a:tailEnd/>
            </a:ln>
          </p:spPr>
        </p:pic>
        <p:sp>
          <p:nvSpPr>
            <p:cNvPr id="8" name="TextBox 7"/>
            <p:cNvSpPr txBox="1"/>
            <p:nvPr/>
          </p:nvSpPr>
          <p:spPr>
            <a:xfrm>
              <a:off x="6317075" y="1371600"/>
              <a:ext cx="2141125" cy="523220"/>
            </a:xfrm>
            <a:prstGeom prst="rect">
              <a:avLst/>
            </a:prstGeom>
            <a:noFill/>
          </p:spPr>
          <p:txBody>
            <a:bodyPr wrap="square" rtlCol="0">
              <a:spAutoFit/>
            </a:bodyPr>
            <a:lstStyle/>
            <a:p>
              <a:r>
                <a:rPr lang="en-US" dirty="0">
                  <a:solidFill>
                    <a:srgbClr val="000000"/>
                  </a:solidFill>
                </a:rPr>
                <a:t>Cultivation</a:t>
              </a:r>
            </a:p>
          </p:txBody>
        </p:sp>
      </p:grpSp>
      <p:grpSp>
        <p:nvGrpSpPr>
          <p:cNvPr id="15" name="Group 37"/>
          <p:cNvGrpSpPr/>
          <p:nvPr/>
        </p:nvGrpSpPr>
        <p:grpSpPr>
          <a:xfrm>
            <a:off x="-209583" y="4044325"/>
            <a:ext cx="9353583" cy="2804159"/>
            <a:chOff x="-209583" y="4044325"/>
            <a:chExt cx="9353583" cy="2804159"/>
          </a:xfrm>
        </p:grpSpPr>
        <p:pic>
          <p:nvPicPr>
            <p:cNvPr id="9" name="Picture 8" descr="figure_02_11a_unlabeled.jpg"/>
            <p:cNvPicPr>
              <a:picLocks noChangeAspect="1"/>
            </p:cNvPicPr>
            <p:nvPr/>
          </p:nvPicPr>
          <p:blipFill>
            <a:blip r:embed="rId6" cstate="print"/>
            <a:stretch>
              <a:fillRect/>
            </a:stretch>
          </p:blipFill>
          <p:spPr>
            <a:xfrm>
              <a:off x="-209583" y="4117893"/>
              <a:ext cx="6070398" cy="2730591"/>
            </a:xfrm>
            <a:prstGeom prst="rect">
              <a:avLst/>
            </a:prstGeom>
          </p:spPr>
        </p:pic>
        <p:sp>
          <p:nvSpPr>
            <p:cNvPr id="10" name="TextBox 9"/>
            <p:cNvSpPr txBox="1"/>
            <p:nvPr/>
          </p:nvSpPr>
          <p:spPr>
            <a:xfrm>
              <a:off x="1966804" y="4044325"/>
              <a:ext cx="3004916" cy="369332"/>
            </a:xfrm>
            <a:prstGeom prst="rect">
              <a:avLst/>
            </a:prstGeom>
            <a:noFill/>
          </p:spPr>
          <p:txBody>
            <a:bodyPr wrap="square" rtlCol="0">
              <a:spAutoFit/>
            </a:bodyPr>
            <a:lstStyle/>
            <a:p>
              <a:r>
                <a:rPr lang="en-US" dirty="0">
                  <a:solidFill>
                    <a:srgbClr val="000000"/>
                  </a:solidFill>
                </a:rPr>
                <a:t>Molecular markers</a:t>
              </a:r>
            </a:p>
          </p:txBody>
        </p:sp>
        <p:sp>
          <p:nvSpPr>
            <p:cNvPr id="11" name="TextBox 10"/>
            <p:cNvSpPr txBox="1"/>
            <p:nvPr/>
          </p:nvSpPr>
          <p:spPr>
            <a:xfrm>
              <a:off x="5298442" y="4100767"/>
              <a:ext cx="3845558" cy="769441"/>
            </a:xfrm>
            <a:prstGeom prst="rect">
              <a:avLst/>
            </a:prstGeom>
            <a:noFill/>
          </p:spPr>
          <p:txBody>
            <a:bodyPr wrap="square" rtlCol="0">
              <a:spAutoFit/>
            </a:bodyPr>
            <a:lstStyle/>
            <a:p>
              <a:r>
                <a:rPr lang="en-US" sz="1600" b="1" dirty="0">
                  <a:solidFill>
                    <a:srgbClr val="000000"/>
                  </a:solidFill>
                </a:rPr>
                <a:t>PLFA - </a:t>
              </a:r>
              <a:r>
                <a:rPr lang="en-US" sz="1600" b="1" dirty="0" err="1">
                  <a:solidFill>
                    <a:srgbClr val="000000"/>
                  </a:solidFill>
                </a:rPr>
                <a:t>phospholipid</a:t>
              </a:r>
              <a:r>
                <a:rPr lang="en-US" sz="1600" b="1" dirty="0">
                  <a:solidFill>
                    <a:srgbClr val="000000"/>
                  </a:solidFill>
                </a:rPr>
                <a:t> fatty acids</a:t>
              </a:r>
            </a:p>
            <a:p>
              <a:pPr>
                <a:buFont typeface="Arial"/>
                <a:buChar char="•"/>
              </a:pPr>
              <a:r>
                <a:rPr lang="en-US" sz="1400" dirty="0">
                  <a:solidFill>
                    <a:srgbClr val="000000"/>
                  </a:solidFill>
                </a:rPr>
                <a:t> Quantity/diversity of major microbial groups </a:t>
              </a:r>
            </a:p>
            <a:p>
              <a:pPr>
                <a:buFont typeface="Arial"/>
                <a:buChar char="•"/>
              </a:pPr>
              <a:r>
                <a:rPr lang="en-US" sz="1400" dirty="0">
                  <a:solidFill>
                    <a:srgbClr val="000000"/>
                  </a:solidFill>
                </a:rPr>
                <a:t> Gram +, Gram - , Fungi, </a:t>
              </a:r>
              <a:r>
                <a:rPr lang="en-US" sz="1400" dirty="0" err="1">
                  <a:solidFill>
                    <a:srgbClr val="000000"/>
                  </a:solidFill>
                </a:rPr>
                <a:t>Archaea</a:t>
              </a:r>
              <a:endParaRPr lang="en-US" sz="1400" dirty="0">
                <a:solidFill>
                  <a:srgbClr val="000000"/>
                </a:solidFill>
              </a:endParaRPr>
            </a:p>
          </p:txBody>
        </p:sp>
        <p:sp>
          <p:nvSpPr>
            <p:cNvPr id="12" name="Rectangle 11"/>
            <p:cNvSpPr/>
            <p:nvPr/>
          </p:nvSpPr>
          <p:spPr>
            <a:xfrm>
              <a:off x="4637852" y="5098815"/>
              <a:ext cx="914590" cy="8842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4507820" y="5051780"/>
              <a:ext cx="4620283" cy="984885"/>
            </a:xfrm>
            <a:prstGeom prst="rect">
              <a:avLst/>
            </a:prstGeom>
            <a:noFill/>
          </p:spPr>
          <p:txBody>
            <a:bodyPr wrap="square" rtlCol="0">
              <a:spAutoFit/>
            </a:bodyPr>
            <a:lstStyle/>
            <a:p>
              <a:r>
                <a:rPr lang="en-US" sz="1600" b="1" dirty="0">
                  <a:solidFill>
                    <a:srgbClr val="000000"/>
                  </a:solidFill>
                </a:rPr>
                <a:t>DNA:</a:t>
              </a:r>
              <a:r>
                <a:rPr lang="en-US" sz="1600" dirty="0">
                  <a:solidFill>
                    <a:srgbClr val="000000"/>
                  </a:solidFill>
                </a:rPr>
                <a:t> sequencing, microarrays</a:t>
              </a:r>
            </a:p>
            <a:p>
              <a:pPr>
                <a:buFont typeface="Arial"/>
                <a:buChar char="•"/>
              </a:pPr>
              <a:r>
                <a:rPr lang="en-US" sz="1400" dirty="0">
                  <a:solidFill>
                    <a:srgbClr val="000000"/>
                  </a:solidFill>
                </a:rPr>
                <a:t> </a:t>
              </a:r>
              <a:r>
                <a:rPr lang="en-US" sz="1400" dirty="0" err="1">
                  <a:solidFill>
                    <a:srgbClr val="000000"/>
                  </a:solidFill>
                </a:rPr>
                <a:t>rRNA</a:t>
              </a:r>
              <a:r>
                <a:rPr lang="en-US" sz="1400" dirty="0">
                  <a:solidFill>
                    <a:srgbClr val="000000"/>
                  </a:solidFill>
                </a:rPr>
                <a:t> genes – “species” level identification</a:t>
              </a:r>
            </a:p>
            <a:p>
              <a:pPr>
                <a:buFont typeface="Arial"/>
                <a:buChar char="•"/>
              </a:pPr>
              <a:r>
                <a:rPr lang="en-US" sz="1400" dirty="0">
                  <a:solidFill>
                    <a:srgbClr val="000000"/>
                  </a:solidFill>
                </a:rPr>
                <a:t> Functional genes – show what microbes can do (biodegradation, metabolism, etc.) </a:t>
              </a:r>
            </a:p>
          </p:txBody>
        </p:sp>
        <p:sp>
          <p:nvSpPr>
            <p:cNvPr id="14" name="TextBox 13"/>
            <p:cNvSpPr txBox="1"/>
            <p:nvPr/>
          </p:nvSpPr>
          <p:spPr>
            <a:xfrm>
              <a:off x="3162961" y="6490942"/>
              <a:ext cx="1220891" cy="338554"/>
            </a:xfrm>
            <a:prstGeom prst="rect">
              <a:avLst/>
            </a:prstGeom>
            <a:noFill/>
          </p:spPr>
          <p:txBody>
            <a:bodyPr wrap="square" rtlCol="0">
              <a:spAutoFit/>
            </a:bodyPr>
            <a:lstStyle/>
            <a:p>
              <a:r>
                <a:rPr lang="en-US" sz="1600" dirty="0">
                  <a:solidFill>
                    <a:srgbClr val="000000"/>
                  </a:solidFill>
                </a:rPr>
                <a:t>Proteins</a:t>
              </a:r>
            </a:p>
          </p:txBody>
        </p:sp>
        <p:cxnSp>
          <p:nvCxnSpPr>
            <p:cNvPr id="16" name="Straight Arrow Connector 15"/>
            <p:cNvCxnSpPr/>
            <p:nvPr/>
          </p:nvCxnSpPr>
          <p:spPr>
            <a:xfrm flipV="1">
              <a:off x="4148667" y="4487225"/>
              <a:ext cx="1149775" cy="49331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7" name="Straight Arrow Connector 16"/>
            <p:cNvCxnSpPr/>
            <p:nvPr/>
          </p:nvCxnSpPr>
          <p:spPr>
            <a:xfrm>
              <a:off x="3162961" y="5188115"/>
              <a:ext cx="1344859"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9" name="Straight Arrow Connector 18"/>
            <p:cNvCxnSpPr/>
            <p:nvPr/>
          </p:nvCxnSpPr>
          <p:spPr>
            <a:xfrm rot="16200000" flipH="1">
              <a:off x="2792062" y="5813742"/>
              <a:ext cx="884238" cy="47016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1" name="Straight Arrow Connector 20"/>
            <p:cNvCxnSpPr/>
            <p:nvPr/>
          </p:nvCxnSpPr>
          <p:spPr>
            <a:xfrm>
              <a:off x="3330033" y="5606704"/>
              <a:ext cx="1307819" cy="88423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6" name="TextBox 25"/>
            <p:cNvSpPr txBox="1"/>
            <p:nvPr/>
          </p:nvSpPr>
          <p:spPr>
            <a:xfrm>
              <a:off x="4507820" y="6490942"/>
              <a:ext cx="975025" cy="338554"/>
            </a:xfrm>
            <a:prstGeom prst="rect">
              <a:avLst/>
            </a:prstGeom>
            <a:noFill/>
          </p:spPr>
          <p:txBody>
            <a:bodyPr wrap="square" rtlCol="0">
              <a:spAutoFit/>
            </a:bodyPr>
            <a:lstStyle/>
            <a:p>
              <a:r>
                <a:rPr lang="en-US" sz="1600" dirty="0">
                  <a:solidFill>
                    <a:srgbClr val="000000"/>
                  </a:solidFill>
                </a:rPr>
                <a:t>RNA</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33"/>
            <a:ext cx="8229600" cy="1143000"/>
          </a:xfrm>
        </p:spPr>
        <p:txBody>
          <a:bodyPr/>
          <a:lstStyle/>
          <a:p>
            <a:r>
              <a:rPr lang="en-US" sz="2400" dirty="0" smtClean="0"/>
              <a:t>Bacterial community analysis using 16S </a:t>
            </a:r>
            <a:r>
              <a:rPr lang="en-US" sz="2400" dirty="0" err="1" smtClean="0"/>
              <a:t>rRNA</a:t>
            </a:r>
            <a:r>
              <a:rPr lang="en-US" sz="2400" dirty="0" smtClean="0"/>
              <a:t> sequencing</a:t>
            </a:r>
            <a:endParaRPr lang="en-US" sz="2400" dirty="0"/>
          </a:p>
        </p:txBody>
      </p:sp>
      <p:pic>
        <p:nvPicPr>
          <p:cNvPr id="6" name="Picture 5" descr="figure_02_16_labeled.jpg"/>
          <p:cNvPicPr>
            <a:picLocks noChangeAspect="1"/>
          </p:cNvPicPr>
          <p:nvPr/>
        </p:nvPicPr>
        <p:blipFill>
          <a:blip r:embed="rId3" cstate="print"/>
          <a:stretch>
            <a:fillRect/>
          </a:stretch>
        </p:blipFill>
        <p:spPr>
          <a:xfrm>
            <a:off x="298704" y="1295347"/>
            <a:ext cx="8546592" cy="2554224"/>
          </a:xfrm>
          <a:prstGeom prst="rect">
            <a:avLst/>
          </a:prstGeom>
        </p:spPr>
      </p:pic>
      <p:sp>
        <p:nvSpPr>
          <p:cNvPr id="7" name="TextBox 6"/>
          <p:cNvSpPr txBox="1"/>
          <p:nvPr/>
        </p:nvSpPr>
        <p:spPr>
          <a:xfrm>
            <a:off x="141112" y="1671529"/>
            <a:ext cx="1213556" cy="338554"/>
          </a:xfrm>
          <a:prstGeom prst="rect">
            <a:avLst/>
          </a:prstGeom>
          <a:noFill/>
        </p:spPr>
        <p:txBody>
          <a:bodyPr wrap="square" rtlCol="0">
            <a:spAutoFit/>
          </a:bodyPr>
          <a:lstStyle/>
          <a:p>
            <a:r>
              <a:rPr lang="en-US" sz="1600" dirty="0">
                <a:solidFill>
                  <a:srgbClr val="000000"/>
                </a:solidFill>
              </a:rPr>
              <a:t>Soil, water</a:t>
            </a:r>
          </a:p>
        </p:txBody>
      </p:sp>
      <p:pic>
        <p:nvPicPr>
          <p:cNvPr id="4" name="Content Placeholder 3" descr="figure_23_13_1_labeled.jpg"/>
          <p:cNvPicPr>
            <a:picLocks noGrp="1" noChangeAspect="1"/>
          </p:cNvPicPr>
          <p:nvPr>
            <p:ph idx="1"/>
          </p:nvPr>
        </p:nvPicPr>
        <p:blipFill>
          <a:blip r:embed="rId4" cstate="print"/>
          <a:srcRect l="-15949" r="-15949"/>
          <a:stretch>
            <a:fillRect/>
          </a:stretch>
        </p:blipFill>
        <p:spPr>
          <a:xfrm>
            <a:off x="3123196" y="3771132"/>
            <a:ext cx="5390508" cy="2964572"/>
          </a:xfrm>
        </p:spPr>
      </p:pic>
      <p:sp>
        <p:nvSpPr>
          <p:cNvPr id="8" name="Rectangle 7"/>
          <p:cNvSpPr/>
          <p:nvPr/>
        </p:nvSpPr>
        <p:spPr>
          <a:xfrm>
            <a:off x="7187260" y="2094746"/>
            <a:ext cx="1937926" cy="1676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5712179" y="1539928"/>
            <a:ext cx="1937926" cy="8381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TextBox 9"/>
          <p:cNvSpPr txBox="1"/>
          <p:nvPr/>
        </p:nvSpPr>
        <p:spPr>
          <a:xfrm>
            <a:off x="7650105" y="2188914"/>
            <a:ext cx="1475081" cy="1077218"/>
          </a:xfrm>
          <a:prstGeom prst="rect">
            <a:avLst/>
          </a:prstGeom>
          <a:noFill/>
        </p:spPr>
        <p:txBody>
          <a:bodyPr wrap="square" rtlCol="0">
            <a:spAutoFit/>
          </a:bodyPr>
          <a:lstStyle/>
          <a:p>
            <a:r>
              <a:rPr lang="en-US" sz="1600" dirty="0">
                <a:solidFill>
                  <a:srgbClr val="000000"/>
                </a:solidFill>
              </a:rPr>
              <a:t>Compare to databases for </a:t>
            </a:r>
            <a:r>
              <a:rPr lang="en-US" sz="1600" dirty="0" err="1">
                <a:solidFill>
                  <a:srgbClr val="000000"/>
                </a:solidFill>
              </a:rPr>
              <a:t>phylogenetic</a:t>
            </a:r>
            <a:r>
              <a:rPr lang="en-US" sz="1600" dirty="0">
                <a:solidFill>
                  <a:srgbClr val="000000"/>
                </a:solidFill>
              </a:rPr>
              <a:t> identification</a:t>
            </a:r>
          </a:p>
        </p:txBody>
      </p:sp>
      <p:cxnSp>
        <p:nvCxnSpPr>
          <p:cNvPr id="12" name="Straight Arrow Connector 11"/>
          <p:cNvCxnSpPr/>
          <p:nvPr/>
        </p:nvCxnSpPr>
        <p:spPr>
          <a:xfrm>
            <a:off x="7215481" y="2671702"/>
            <a:ext cx="462845"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rot="10800000" flipV="1">
            <a:off x="7027336" y="3311407"/>
            <a:ext cx="1100665" cy="79963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304800" y="4343400"/>
            <a:ext cx="3152421" cy="1815882"/>
          </a:xfrm>
          <a:prstGeom prst="rect">
            <a:avLst/>
          </a:prstGeom>
          <a:noFill/>
        </p:spPr>
        <p:txBody>
          <a:bodyPr wrap="square" rtlCol="0">
            <a:spAutoFit/>
          </a:bodyPr>
          <a:lstStyle/>
          <a:p>
            <a:r>
              <a:rPr lang="en-US" dirty="0">
                <a:solidFill>
                  <a:srgbClr val="000000"/>
                </a:solidFill>
              </a:rPr>
              <a:t>Soil prokaryotic community composition and structure</a:t>
            </a:r>
          </a:p>
        </p:txBody>
      </p:sp>
      <p:sp>
        <p:nvSpPr>
          <p:cNvPr id="17" name="TextBox 16"/>
          <p:cNvSpPr txBox="1"/>
          <p:nvPr/>
        </p:nvSpPr>
        <p:spPr>
          <a:xfrm>
            <a:off x="2362200" y="1295400"/>
            <a:ext cx="3171238" cy="523220"/>
          </a:xfrm>
          <a:prstGeom prst="rect">
            <a:avLst/>
          </a:prstGeom>
          <a:noFill/>
        </p:spPr>
        <p:txBody>
          <a:bodyPr wrap="square" rtlCol="0">
            <a:spAutoFit/>
          </a:bodyPr>
          <a:lstStyle/>
          <a:p>
            <a:r>
              <a:rPr lang="en-US" dirty="0" err="1">
                <a:solidFill>
                  <a:srgbClr val="000000"/>
                </a:solidFill>
              </a:rPr>
              <a:t>Pyrosequencing</a:t>
            </a:r>
            <a:endParaRPr lang="en-US" dirty="0">
              <a:solidFill>
                <a:srgbClr val="000000"/>
              </a:solidFill>
            </a:endParaRPr>
          </a:p>
        </p:txBody>
      </p:sp>
      <p:pic>
        <p:nvPicPr>
          <p:cNvPr id="19" name="Picture 4"/>
          <p:cNvPicPr>
            <a:picLocks noChangeAspect="1" noChangeArrowheads="1"/>
          </p:cNvPicPr>
          <p:nvPr/>
        </p:nvPicPr>
        <p:blipFill>
          <a:blip r:embed="rId5" cstate="print"/>
          <a:srcRect/>
          <a:stretch>
            <a:fillRect/>
          </a:stretch>
        </p:blipFill>
        <p:spPr bwMode="auto">
          <a:xfrm>
            <a:off x="5233330" y="1163357"/>
            <a:ext cx="1254969" cy="846726"/>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12775" y="228600"/>
            <a:ext cx="8153400" cy="990600"/>
          </a:xfrm>
        </p:spPr>
        <p:txBody>
          <a:bodyPr/>
          <a:lstStyle/>
          <a:p>
            <a:r>
              <a:rPr lang="en-US" smtClean="0"/>
              <a:t>Microarrays </a:t>
            </a:r>
            <a:r>
              <a:rPr lang="en-US" sz="3000" smtClean="0"/>
              <a:t>- Methods</a:t>
            </a:r>
          </a:p>
        </p:txBody>
      </p:sp>
      <p:sp>
        <p:nvSpPr>
          <p:cNvPr id="16387" name="Content Placeholder 2"/>
          <p:cNvSpPr>
            <a:spLocks noGrp="1"/>
          </p:cNvSpPr>
          <p:nvPr>
            <p:ph idx="1"/>
          </p:nvPr>
        </p:nvSpPr>
        <p:spPr>
          <a:xfrm>
            <a:off x="612775" y="1600200"/>
            <a:ext cx="8153400" cy="4495800"/>
          </a:xfrm>
        </p:spPr>
        <p:txBody>
          <a:bodyPr/>
          <a:lstStyle/>
          <a:p>
            <a:r>
              <a:rPr lang="en-US" sz="2400" smtClean="0"/>
              <a:t>High throughput method for detection of presence and concentration of sequences</a:t>
            </a:r>
          </a:p>
          <a:p>
            <a:r>
              <a:rPr lang="en-US" sz="2400" smtClean="0"/>
              <a:t>Short DNA probes that match known genes are spotted onto a matrix (i.e. glass microscope slide)</a:t>
            </a:r>
          </a:p>
          <a:p>
            <a:r>
              <a:rPr lang="en-US" sz="2400" smtClean="0"/>
              <a:t>GeoChip microarray was designed using 50,000 different gene probes for microbial functions important in the environment</a:t>
            </a:r>
          </a:p>
          <a:p>
            <a:pPr>
              <a:buFont typeface="Wingdings" charset="2"/>
              <a:buNone/>
            </a:pPr>
            <a:endParaRPr lang="en-US" sz="2400" smtClean="0"/>
          </a:p>
        </p:txBody>
      </p:sp>
      <p:grpSp>
        <p:nvGrpSpPr>
          <p:cNvPr id="2" name="Group 4"/>
          <p:cNvGrpSpPr>
            <a:grpSpLocks/>
          </p:cNvGrpSpPr>
          <p:nvPr/>
        </p:nvGrpSpPr>
        <p:grpSpPr bwMode="auto">
          <a:xfrm>
            <a:off x="1219200" y="4830763"/>
            <a:ext cx="3733800" cy="1295400"/>
            <a:chOff x="576" y="2976"/>
            <a:chExt cx="1728" cy="624"/>
          </a:xfrm>
        </p:grpSpPr>
        <p:sp>
          <p:nvSpPr>
            <p:cNvPr id="16390" name="AutoShape 5"/>
            <p:cNvSpPr>
              <a:spLocks noChangeArrowheads="1"/>
            </p:cNvSpPr>
            <p:nvPr/>
          </p:nvSpPr>
          <p:spPr bwMode="auto">
            <a:xfrm>
              <a:off x="576" y="3168"/>
              <a:ext cx="1728" cy="432"/>
            </a:xfrm>
            <a:prstGeom prst="cube">
              <a:avLst>
                <a:gd name="adj" fmla="val 74537"/>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zh-CN" altLang="en-US">
                <a:solidFill>
                  <a:prstClr val="black"/>
                </a:solidFill>
                <a:latin typeface="Arial" charset="0"/>
                <a:ea typeface="宋体" charset="-122"/>
                <a:cs typeface="Arial" charset="0"/>
              </a:endParaRPr>
            </a:p>
          </p:txBody>
        </p:sp>
        <p:grpSp>
          <p:nvGrpSpPr>
            <p:cNvPr id="3" name="Group 6"/>
            <p:cNvGrpSpPr>
              <a:grpSpLocks/>
            </p:cNvGrpSpPr>
            <p:nvPr/>
          </p:nvGrpSpPr>
          <p:grpSpPr bwMode="auto">
            <a:xfrm>
              <a:off x="864" y="2976"/>
              <a:ext cx="1276" cy="534"/>
              <a:chOff x="768" y="2880"/>
              <a:chExt cx="1276" cy="534"/>
            </a:xfrm>
          </p:grpSpPr>
          <p:grpSp>
            <p:nvGrpSpPr>
              <p:cNvPr id="4" name="Group 7"/>
              <p:cNvGrpSpPr>
                <a:grpSpLocks/>
              </p:cNvGrpSpPr>
              <p:nvPr/>
            </p:nvGrpSpPr>
            <p:grpSpPr bwMode="auto">
              <a:xfrm>
                <a:off x="816" y="2880"/>
                <a:ext cx="1132" cy="294"/>
                <a:chOff x="2794" y="1629"/>
                <a:chExt cx="1132" cy="294"/>
              </a:xfrm>
            </p:grpSpPr>
            <p:pic>
              <p:nvPicPr>
                <p:cNvPr id="16405" name="Picture 8"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2794"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406" name="Picture 9"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072"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407" name="Picture 10"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312"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408" name="Picture 11"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600"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409" name="Picture 12"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840" y="1632"/>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912" y="2976"/>
                <a:ext cx="1132" cy="294"/>
                <a:chOff x="2794" y="1629"/>
                <a:chExt cx="1132" cy="294"/>
              </a:xfrm>
            </p:grpSpPr>
            <p:pic>
              <p:nvPicPr>
                <p:cNvPr id="16400" name="Picture 14"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2794"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401" name="Picture 15"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072"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402" name="Picture 16"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312"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403" name="Picture 17"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600"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404" name="Picture 18"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840" y="1632"/>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nvGrpSpPr>
              <p:cNvPr id="6" name="Group 19"/>
              <p:cNvGrpSpPr>
                <a:grpSpLocks/>
              </p:cNvGrpSpPr>
              <p:nvPr/>
            </p:nvGrpSpPr>
            <p:grpSpPr bwMode="auto">
              <a:xfrm>
                <a:off x="768" y="3120"/>
                <a:ext cx="1132" cy="294"/>
                <a:chOff x="2794" y="1629"/>
                <a:chExt cx="1132" cy="294"/>
              </a:xfrm>
            </p:grpSpPr>
            <p:pic>
              <p:nvPicPr>
                <p:cNvPr id="16395" name="Picture 20"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2794"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396" name="Picture 21"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072"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397" name="Picture 22"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312"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398" name="Picture 23"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600" y="1629"/>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399" name="Picture 24" descr="vertdnac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70094"/>
                <a:stretch>
                  <a:fillRect/>
                </a:stretch>
              </p:blipFill>
              <p:spPr bwMode="auto">
                <a:xfrm>
                  <a:off x="3840" y="1632"/>
                  <a:ext cx="86" cy="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grpSp>
      <p:pic>
        <p:nvPicPr>
          <p:cNvPr id="16389" name="Picture 5" descr="C:\Users\Mary-Cathrine Leewis\Desktop\OU documents\Cy3_062109_DJS1a.jp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 val="0"/>
              </a:ext>
            </a:extLst>
          </a:blip>
          <a:srcRect l="7539" t="49995" r="64288" b="42296"/>
          <a:stretch>
            <a:fillRect/>
          </a:stretch>
        </p:blipFill>
        <p:spPr bwMode="auto">
          <a:xfrm>
            <a:off x="5943600" y="4572000"/>
            <a:ext cx="1836738" cy="17700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 val="3432079995"/>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a:t>
            </a:r>
            <a:endParaRPr lang="en-US" dirty="0"/>
          </a:p>
        </p:txBody>
      </p:sp>
      <p:sp>
        <p:nvSpPr>
          <p:cNvPr id="3" name="Content Placeholder 2"/>
          <p:cNvSpPr>
            <a:spLocks noGrp="1"/>
          </p:cNvSpPr>
          <p:nvPr>
            <p:ph idx="1"/>
          </p:nvPr>
        </p:nvSpPr>
        <p:spPr/>
        <p:txBody>
          <a:bodyPr/>
          <a:lstStyle/>
          <a:p>
            <a:r>
              <a:rPr lang="en-US" dirty="0" smtClean="0"/>
              <a:t>Type of oil</a:t>
            </a:r>
          </a:p>
          <a:p>
            <a:r>
              <a:rPr lang="en-US" dirty="0" smtClean="0"/>
              <a:t>Weathering state</a:t>
            </a:r>
          </a:p>
          <a:p>
            <a:r>
              <a:rPr lang="en-US" dirty="0" smtClean="0"/>
              <a:t>Sea state and weather conditions</a:t>
            </a:r>
          </a:p>
          <a:p>
            <a:r>
              <a:rPr lang="en-US" dirty="0" smtClean="0"/>
              <a:t>Generally published for major dispersant formulations</a:t>
            </a:r>
          </a:p>
          <a:p>
            <a:r>
              <a:rPr lang="en-US" dirty="0" smtClean="0"/>
              <a:t>UAF has done standard lab tests on these</a:t>
            </a:r>
          </a:p>
          <a:p>
            <a:r>
              <a:rPr lang="en-US" dirty="0" err="1" smtClean="0"/>
              <a:t>Meso</a:t>
            </a:r>
            <a:r>
              <a:rPr lang="en-US" dirty="0" smtClean="0"/>
              <a:t>-scale tests are common</a:t>
            </a:r>
            <a:endParaRPr lang="en-US" dirty="0"/>
          </a:p>
        </p:txBody>
      </p:sp>
    </p:spTree>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668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pic>
        <p:nvPicPr>
          <p:cNvPr id="17411"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14767" t="24872" r="35956" b="16154"/>
          <a:stretch>
            <a:fillRect/>
          </a:stretch>
        </p:blipFill>
        <p:spPr bwMode="auto">
          <a:xfrm>
            <a:off x="152400" y="160338"/>
            <a:ext cx="8839200" cy="66214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7412" name="TextBox 5"/>
          <p:cNvSpPr txBox="1">
            <a:spLocks noChangeArrowheads="1"/>
          </p:cNvSpPr>
          <p:nvPr/>
        </p:nvSpPr>
        <p:spPr bwMode="auto">
          <a:xfrm>
            <a:off x="7010400" y="6594475"/>
            <a:ext cx="2133600" cy="3397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0"/>
              </a:spcBef>
              <a:spcAft>
                <a:spcPct val="0"/>
              </a:spcAft>
            </a:pPr>
            <a:r>
              <a:rPr lang="en-US" sz="1600" smtClean="0">
                <a:solidFill>
                  <a:prstClr val="black"/>
                </a:solidFill>
                <a:latin typeface="Tw Cen MT" charset="0"/>
              </a:rPr>
              <a:t>Zhou et al 2009</a:t>
            </a:r>
          </a:p>
        </p:txBody>
      </p:sp>
    </p:spTree>
    <p:extLst>
      <p:ext uri="{BB962C8B-B14F-4D97-AF65-F5344CB8AC3E}">
        <p14:creationId xmlns:mc="http://schemas.openxmlformats.org/markup-compatibility/2006" xmlns:mv="urn:schemas-microsoft-com:mac:vml" xmlns:p14="http://schemas.microsoft.com/office/powerpoint/2010/main" xmlns="" val="3664318453"/>
      </p:ext>
    </p:extLst>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 y="182563"/>
            <a:ext cx="8229600" cy="884237"/>
          </a:xfrm>
        </p:spPr>
        <p:txBody>
          <a:bodyPr/>
          <a:lstStyle/>
          <a:p>
            <a:pPr eaLnBrk="1" hangingPunct="1"/>
            <a:r>
              <a:rPr lang="en-US" smtClean="0"/>
              <a:t>GeoChip Microarray</a:t>
            </a:r>
            <a:r>
              <a:rPr lang="en-US" sz="3000" smtClean="0"/>
              <a:t> - Methods</a:t>
            </a:r>
          </a:p>
        </p:txBody>
      </p:sp>
      <p:pic>
        <p:nvPicPr>
          <p:cNvPr id="18435" name="Content Placeholder 6" descr="C:\Users\Mary-Cathrine Leewis\Desktop\OU documents\Cy5_062109_DJS1a.jpg"/>
          <p:cNvPicPr>
            <a:picLocks noGrp="1" noChangeAspect="1" noChangeArrowheads="1"/>
          </p:cNvPicPr>
          <p:nvPr>
            <p:ph sz="quarter" idx="1"/>
          </p:nvPr>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rcRect l="6923" t="42212" r="66782" b="49586"/>
          <a:stretch>
            <a:fillRect/>
          </a:stretch>
        </p:blipFill>
        <p:spPr>
          <a:xfrm>
            <a:off x="2819400" y="4343400"/>
            <a:ext cx="1600200" cy="1746250"/>
          </a:xfrm>
          <a:noFill/>
        </p:spPr>
      </p:pic>
      <p:pic>
        <p:nvPicPr>
          <p:cNvPr id="18436" name="Picture 6" descr="C:\Users\Mary-Cathrine Leewis\Desktop\OU documents\Cy5_062109_DJS1a.jp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188913" y="1676400"/>
            <a:ext cx="8802687" cy="2514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8437" name="TextBox 9"/>
          <p:cNvSpPr txBox="1">
            <a:spLocks noChangeArrowheads="1"/>
          </p:cNvSpPr>
          <p:nvPr/>
        </p:nvSpPr>
        <p:spPr bwMode="auto">
          <a:xfrm>
            <a:off x="4648200" y="4495800"/>
            <a:ext cx="2895600" cy="954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0"/>
              </a:spcBef>
              <a:spcAft>
                <a:spcPct val="0"/>
              </a:spcAft>
            </a:pPr>
            <a:r>
              <a:rPr lang="en-US" dirty="0" smtClean="0">
                <a:solidFill>
                  <a:prstClr val="black"/>
                </a:solidFill>
                <a:latin typeface="Tw Cen MT" charset="0"/>
              </a:rPr>
              <a:t>Cy5: Environmental Sample</a:t>
            </a:r>
          </a:p>
        </p:txBody>
      </p:sp>
    </p:spTree>
    <p:extLst>
      <p:ext uri="{BB962C8B-B14F-4D97-AF65-F5344CB8AC3E}">
        <p14:creationId xmlns:mc="http://schemas.openxmlformats.org/markup-compatibility/2006" xmlns:mv="urn:schemas-microsoft-com:mac:vml" xmlns:p14="http://schemas.microsoft.com/office/powerpoint/2010/main" xmlns="" val="2736043540"/>
      </p:ext>
    </p:extLst>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12775" y="228600"/>
            <a:ext cx="8153400" cy="990600"/>
          </a:xfrm>
        </p:spPr>
        <p:txBody>
          <a:bodyPr/>
          <a:lstStyle/>
          <a:p>
            <a:pPr eaLnBrk="1" hangingPunct="1"/>
            <a:r>
              <a:rPr lang="en-US" sz="4000" smtClean="0"/>
              <a:t>Methods: Summary of probes on the GeoChip microarray</a:t>
            </a:r>
            <a:endParaRPr lang="en-US" sz="2800" smtClean="0"/>
          </a:p>
        </p:txBody>
      </p:sp>
      <p:graphicFrame>
        <p:nvGraphicFramePr>
          <p:cNvPr id="4" name="Content Placeholder 3"/>
          <p:cNvGraphicFramePr>
            <a:graphicFrameLocks noGrp="1"/>
          </p:cNvGraphicFramePr>
          <p:nvPr>
            <p:ph sz="quarter" idx="1"/>
          </p:nvPr>
        </p:nvGraphicFramePr>
        <p:xfrm>
          <a:off x="381000" y="1981200"/>
          <a:ext cx="8153399" cy="3197228"/>
        </p:xfrm>
        <a:graphic>
          <a:graphicData uri="http://schemas.openxmlformats.org/drawingml/2006/table">
            <a:tbl>
              <a:tblPr/>
              <a:tblGrid>
                <a:gridCol w="2514600"/>
                <a:gridCol w="1469313"/>
                <a:gridCol w="841004"/>
                <a:gridCol w="1314810"/>
                <a:gridCol w="1220049"/>
                <a:gridCol w="793623"/>
              </a:tblGrid>
              <a:tr h="605020">
                <a:tc>
                  <a:txBody>
                    <a:bodyPr/>
                    <a:lstStyle/>
                    <a:p>
                      <a:pPr algn="l" fontAlgn="ctr"/>
                      <a:r>
                        <a:rPr lang="en-US" sz="1600" b="0" i="0" u="none" strike="noStrike" dirty="0">
                          <a:solidFill>
                            <a:srgbClr val="000000"/>
                          </a:solidFill>
                          <a:latin typeface="Calibri"/>
                        </a:rPr>
                        <a:t>Gene Category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No. of genes/enzymes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No. of probes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Sequence-specific probes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Group-specific probes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Covered CDS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3052">
                <a:tc>
                  <a:txBody>
                    <a:bodyPr/>
                    <a:lstStyle/>
                    <a:p>
                      <a:pPr algn="l" fontAlgn="b"/>
                      <a:r>
                        <a:rPr lang="en-US" sz="1600" b="0" i="0" u="none" strike="noStrike">
                          <a:solidFill>
                            <a:srgbClr val="000000"/>
                          </a:solidFill>
                          <a:latin typeface="Calibri"/>
                        </a:rPr>
                        <a:t>Carbon cycling</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solidFill>
                            <a:srgbClr val="000000"/>
                          </a:solidFill>
                          <a:latin typeface="Calibri"/>
                        </a:rPr>
                        <a:t>41</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solidFill>
                            <a:srgbClr val="000000"/>
                          </a:solidFill>
                          <a:latin typeface="Calibri"/>
                        </a:rPr>
                        <a:t>5196</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solidFill>
                            <a:srgbClr val="000000"/>
                          </a:solidFill>
                          <a:latin typeface="Calibri"/>
                        </a:rPr>
                        <a:t>1765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solidFill>
                            <a:srgbClr val="000000"/>
                          </a:solidFill>
                          <a:latin typeface="Calibri"/>
                        </a:rPr>
                        <a:t>3431</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solidFill>
                            <a:srgbClr val="000000"/>
                          </a:solidFill>
                          <a:latin typeface="Calibri"/>
                        </a:rPr>
                        <a:t>10573</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263052">
                <a:tc>
                  <a:txBody>
                    <a:bodyPr/>
                    <a:lstStyle/>
                    <a:p>
                      <a:pPr algn="l" fontAlgn="b"/>
                      <a:r>
                        <a:rPr lang="en-US" sz="1600" b="0" i="0" u="none" strike="noStrike">
                          <a:solidFill>
                            <a:srgbClr val="000000"/>
                          </a:solidFill>
                          <a:latin typeface="Calibri"/>
                        </a:rPr>
                        <a:t>Nitrogen (N) cycling</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16</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3763</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2148</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1615</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7839</a:t>
                      </a:r>
                    </a:p>
                  </a:txBody>
                  <a:tcPr marL="0" marR="0" marT="0" marB="0" anchor="b">
                    <a:lnL>
                      <a:noFill/>
                    </a:lnL>
                    <a:lnR>
                      <a:noFill/>
                    </a:lnR>
                    <a:lnT>
                      <a:noFill/>
                    </a:lnT>
                    <a:lnB>
                      <a:noFill/>
                    </a:lnB>
                  </a:tcPr>
                </a:tc>
              </a:tr>
              <a:tr h="263052">
                <a:tc>
                  <a:txBody>
                    <a:bodyPr/>
                    <a:lstStyle/>
                    <a:p>
                      <a:pPr algn="l" fontAlgn="b"/>
                      <a:r>
                        <a:rPr lang="en-US" sz="1600" b="0" i="0" u="none" strike="noStrike">
                          <a:solidFill>
                            <a:srgbClr val="000000"/>
                          </a:solidFill>
                          <a:latin typeface="Calibri"/>
                        </a:rPr>
                        <a:t>Phosphorus (P) utilization</a:t>
                      </a:r>
                    </a:p>
                  </a:txBody>
                  <a:tcPr marL="0" marR="0" marT="0" marB="0" anchor="b">
                    <a:lnL>
                      <a:noFill/>
                    </a:lnL>
                    <a:lnR>
                      <a:noFill/>
                    </a:lnR>
                    <a:lnT>
                      <a:noFill/>
                    </a:lnT>
                    <a:lnB>
                      <a:noFill/>
                    </a:lnB>
                  </a:tcPr>
                </a:tc>
                <a:tc>
                  <a:txBody>
                    <a:bodyPr/>
                    <a:lstStyle/>
                    <a:p>
                      <a:pPr algn="ctr" fontAlgn="b"/>
                      <a:r>
                        <a:rPr lang="en-US" sz="1600" b="0" i="0" u="none" strike="noStrike" dirty="0">
                          <a:solidFill>
                            <a:srgbClr val="000000"/>
                          </a:solidFill>
                          <a:latin typeface="Calibri"/>
                        </a:rPr>
                        <a:t>3</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599</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183</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416</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1220</a:t>
                      </a:r>
                    </a:p>
                  </a:txBody>
                  <a:tcPr marL="0" marR="0" marT="0" marB="0" anchor="b">
                    <a:lnL>
                      <a:noFill/>
                    </a:lnL>
                    <a:lnR>
                      <a:noFill/>
                    </a:lnR>
                    <a:lnT>
                      <a:noFill/>
                    </a:lnT>
                    <a:lnB>
                      <a:noFill/>
                    </a:lnB>
                  </a:tcPr>
                </a:tc>
              </a:tr>
              <a:tr h="263052">
                <a:tc>
                  <a:txBody>
                    <a:bodyPr/>
                    <a:lstStyle/>
                    <a:p>
                      <a:pPr algn="l" fontAlgn="b"/>
                      <a:r>
                        <a:rPr lang="en-US" sz="1600" b="0" i="0" u="none" strike="noStrike">
                          <a:solidFill>
                            <a:srgbClr val="000000"/>
                          </a:solidFill>
                          <a:latin typeface="Calibri"/>
                        </a:rPr>
                        <a:t>Sulfur (S) cycling</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4</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1504</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1083</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421</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2042</a:t>
                      </a:r>
                    </a:p>
                  </a:txBody>
                  <a:tcPr marL="0" marR="0" marT="0" marB="0" anchor="b">
                    <a:lnL>
                      <a:noFill/>
                    </a:lnL>
                    <a:lnR>
                      <a:noFill/>
                    </a:lnR>
                    <a:lnT>
                      <a:noFill/>
                    </a:lnT>
                    <a:lnB>
                      <a:noFill/>
                    </a:lnB>
                  </a:tcPr>
                </a:tc>
              </a:tr>
              <a:tr h="263052">
                <a:tc>
                  <a:txBody>
                    <a:bodyPr/>
                    <a:lstStyle/>
                    <a:p>
                      <a:pPr algn="l" fontAlgn="b"/>
                      <a:r>
                        <a:rPr lang="en-US" sz="1600" b="0" i="0" u="none" strike="noStrike">
                          <a:solidFill>
                            <a:srgbClr val="000000"/>
                          </a:solidFill>
                          <a:latin typeface="Calibri"/>
                        </a:rPr>
                        <a:t>Metal resistance</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41</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4870</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603</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4267</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10962</a:t>
                      </a:r>
                    </a:p>
                  </a:txBody>
                  <a:tcPr marL="0" marR="0" marT="0" marB="0" anchor="b">
                    <a:lnL>
                      <a:noFill/>
                    </a:lnL>
                    <a:lnR>
                      <a:noFill/>
                    </a:lnR>
                    <a:lnT>
                      <a:noFill/>
                    </a:lnT>
                    <a:lnB>
                      <a:noFill/>
                    </a:lnB>
                  </a:tcPr>
                </a:tc>
              </a:tr>
              <a:tr h="487792">
                <a:tc>
                  <a:txBody>
                    <a:bodyPr/>
                    <a:lstStyle/>
                    <a:p>
                      <a:pPr algn="l" fontAlgn="b"/>
                      <a:r>
                        <a:rPr lang="en-US" sz="1600" b="0" i="0" u="none" strike="noStrike" dirty="0">
                          <a:solidFill>
                            <a:srgbClr val="000000"/>
                          </a:solidFill>
                          <a:latin typeface="Calibri"/>
                        </a:rPr>
                        <a:t>Organic contaminant degradation</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173</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8614</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2165</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6449</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17441</a:t>
                      </a:r>
                    </a:p>
                  </a:txBody>
                  <a:tcPr marL="0" marR="0" marT="0" marB="0" anchor="b">
                    <a:lnL>
                      <a:noFill/>
                    </a:lnL>
                    <a:lnR>
                      <a:noFill/>
                    </a:lnR>
                    <a:lnT>
                      <a:noFill/>
                    </a:lnT>
                    <a:lnB>
                      <a:noFill/>
                    </a:lnB>
                  </a:tcPr>
                </a:tc>
              </a:tr>
              <a:tr h="263052">
                <a:tc>
                  <a:txBody>
                    <a:bodyPr/>
                    <a:lstStyle/>
                    <a:p>
                      <a:pPr algn="l" fontAlgn="b"/>
                      <a:r>
                        <a:rPr lang="en-US" sz="1600" b="0" i="0" u="none" strike="noStrike">
                          <a:solidFill>
                            <a:srgbClr val="000000"/>
                          </a:solidFill>
                          <a:latin typeface="Calibri"/>
                        </a:rPr>
                        <a:t>Antibiotic resistance</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11</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1594</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265</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1329</a:t>
                      </a: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latin typeface="Calibri"/>
                        </a:rPr>
                        <a:t>3944</a:t>
                      </a:r>
                    </a:p>
                  </a:txBody>
                  <a:tcPr marL="0" marR="0" marT="0" marB="0" anchor="b">
                    <a:lnL>
                      <a:noFill/>
                    </a:lnL>
                    <a:lnR>
                      <a:noFill/>
                    </a:lnR>
                    <a:lnT>
                      <a:noFill/>
                    </a:lnT>
                    <a:lnB>
                      <a:noFill/>
                    </a:lnB>
                  </a:tcPr>
                </a:tc>
              </a:tr>
              <a:tr h="263052">
                <a:tc>
                  <a:txBody>
                    <a:bodyPr/>
                    <a:lstStyle/>
                    <a:p>
                      <a:pPr algn="l" fontAlgn="b"/>
                      <a:r>
                        <a:rPr lang="en-US" sz="1600" b="0" i="0" u="none" strike="noStrike">
                          <a:solidFill>
                            <a:srgbClr val="000000"/>
                          </a:solidFill>
                          <a:latin typeface="Calibri"/>
                        </a:rPr>
                        <a:t>Phylogenetic marker (gyrB)</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1164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629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535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1198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263052">
                <a:tc>
                  <a:txBody>
                    <a:bodyPr/>
                    <a:lstStyle/>
                    <a:p>
                      <a:pPr algn="l" fontAlgn="b"/>
                      <a:r>
                        <a:rPr lang="en-US" sz="1600" b="0" i="0" u="none" strike="noStrike">
                          <a:solidFill>
                            <a:srgbClr val="000000"/>
                          </a:solidFill>
                          <a:latin typeface="Calibri"/>
                        </a:rPr>
                        <a:t>Total</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292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27816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9251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18561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56990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9524" name="TextBox 5"/>
          <p:cNvSpPr txBox="1">
            <a:spLocks noChangeArrowheads="1"/>
          </p:cNvSpPr>
          <p:nvPr/>
        </p:nvSpPr>
        <p:spPr bwMode="auto">
          <a:xfrm>
            <a:off x="7010400" y="6488113"/>
            <a:ext cx="2133600" cy="3397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0"/>
              </a:spcBef>
              <a:spcAft>
                <a:spcPct val="0"/>
              </a:spcAft>
            </a:pPr>
            <a:r>
              <a:rPr lang="en-US" sz="1600" smtClean="0">
                <a:solidFill>
                  <a:prstClr val="black"/>
                </a:solidFill>
                <a:latin typeface="Tw Cen MT" charset="0"/>
              </a:rPr>
              <a:t>He et al 2010</a:t>
            </a:r>
          </a:p>
        </p:txBody>
      </p:sp>
    </p:spTree>
    <p:extLst>
      <p:ext uri="{BB962C8B-B14F-4D97-AF65-F5344CB8AC3E}">
        <p14:creationId xmlns:mc="http://schemas.openxmlformats.org/markup-compatibility/2006" xmlns:mv="urn:schemas-microsoft-com:mac:vml" xmlns:p14="http://schemas.microsoft.com/office/powerpoint/2010/main" xmlns="" val="189210778"/>
      </p:ext>
    </p:extLst>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Microbial research methods: Advanced molecular genetic tools</a:t>
            </a:r>
            <a:endParaRPr lang="en-US" sz="3200" b="1" dirty="0"/>
          </a:p>
        </p:txBody>
      </p:sp>
      <p:sp>
        <p:nvSpPr>
          <p:cNvPr id="3" name="Content Placeholder 2"/>
          <p:cNvSpPr>
            <a:spLocks noGrp="1"/>
          </p:cNvSpPr>
          <p:nvPr>
            <p:ph idx="1"/>
          </p:nvPr>
        </p:nvSpPr>
        <p:spPr>
          <a:xfrm>
            <a:off x="457200" y="1981200"/>
            <a:ext cx="8305800" cy="3886200"/>
          </a:xfrm>
        </p:spPr>
        <p:txBody>
          <a:bodyPr>
            <a:normAutofit/>
          </a:bodyPr>
          <a:lstStyle/>
          <a:p>
            <a:pPr marL="742950" lvl="2" indent="-342900"/>
            <a:r>
              <a:rPr lang="en-US" dirty="0" err="1" smtClean="0"/>
              <a:t>GeoChip</a:t>
            </a:r>
            <a:r>
              <a:rPr lang="en-US" dirty="0" smtClean="0"/>
              <a:t> </a:t>
            </a:r>
            <a:r>
              <a:rPr lang="en-US" dirty="0" smtClean="0"/>
              <a:t>microarray detects thousands of different microbial genes for biodegradation (</a:t>
            </a:r>
            <a:r>
              <a:rPr lang="en-US" dirty="0" err="1" smtClean="0"/>
              <a:t>biodegradative</a:t>
            </a:r>
            <a:r>
              <a:rPr lang="en-US" dirty="0" smtClean="0"/>
              <a:t> potential)…</a:t>
            </a:r>
          </a:p>
          <a:p>
            <a:endParaRPr lang="en-US" dirty="0"/>
          </a:p>
        </p:txBody>
      </p:sp>
    </p:spTree>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 and Partners</a:t>
            </a:r>
            <a:endParaRPr lang="en-US" dirty="0"/>
          </a:p>
        </p:txBody>
      </p:sp>
      <p:sp>
        <p:nvSpPr>
          <p:cNvPr id="3" name="Content Placeholder 2"/>
          <p:cNvSpPr>
            <a:spLocks noGrp="1"/>
          </p:cNvSpPr>
          <p:nvPr>
            <p:ph idx="1"/>
          </p:nvPr>
        </p:nvSpPr>
        <p:spPr/>
        <p:txBody>
          <a:bodyPr>
            <a:normAutofit/>
          </a:bodyPr>
          <a:lstStyle/>
          <a:p>
            <a:r>
              <a:rPr lang="en-US" dirty="0" smtClean="0"/>
              <a:t>CROSERF</a:t>
            </a:r>
          </a:p>
          <a:p>
            <a:pPr lvl="1">
              <a:buFont typeface="Arial" pitchFamily="34" charset="0"/>
              <a:buChar char="•"/>
            </a:pPr>
            <a:r>
              <a:rPr lang="en-US" dirty="0" smtClean="0"/>
              <a:t>Seward Marine Center</a:t>
            </a:r>
          </a:p>
          <a:p>
            <a:pPr lvl="1">
              <a:buFont typeface="Arial" pitchFamily="34" charset="0"/>
              <a:buChar char="•"/>
            </a:pPr>
            <a:r>
              <a:rPr lang="en-US" dirty="0" err="1" smtClean="0"/>
              <a:t>SeaLife</a:t>
            </a:r>
            <a:r>
              <a:rPr lang="en-US" dirty="0" smtClean="0"/>
              <a:t> Center</a:t>
            </a:r>
          </a:p>
          <a:p>
            <a:r>
              <a:rPr lang="en-US" dirty="0" smtClean="0"/>
              <a:t>Current work with Creosote in Southeast</a:t>
            </a:r>
          </a:p>
          <a:p>
            <a:pPr lvl="1">
              <a:buFont typeface="Arial" pitchFamily="34" charset="0"/>
              <a:buChar char="•"/>
            </a:pPr>
            <a:r>
              <a:rPr lang="en-US" dirty="0" smtClean="0"/>
              <a:t>UAS</a:t>
            </a:r>
          </a:p>
          <a:p>
            <a:pPr lvl="1">
              <a:buFont typeface="Arial" pitchFamily="34" charset="0"/>
              <a:buChar char="•"/>
            </a:pPr>
            <a:r>
              <a:rPr lang="en-US" dirty="0" smtClean="0"/>
              <a:t>NOAA NMFS</a:t>
            </a:r>
          </a:p>
          <a:p>
            <a:r>
              <a:rPr lang="en-US" dirty="0" smtClean="0"/>
              <a:t>JIP</a:t>
            </a:r>
          </a:p>
          <a:p>
            <a:pPr>
              <a:buFont typeface="Arial" pitchFamily="34" charset="0"/>
              <a:buChar char="•"/>
            </a:pPr>
            <a:r>
              <a:rPr lang="en-US" dirty="0" smtClean="0"/>
              <a:t>Shell, ExxonMobil, Statoil, Conoco</a:t>
            </a:r>
          </a:p>
          <a:p>
            <a:endParaRPr lang="en-US" dirty="0" smtClean="0"/>
          </a:p>
        </p:txBody>
      </p:sp>
    </p:spTree>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 of JIP</a:t>
            </a:r>
            <a:endParaRPr lang="en-US" dirty="0"/>
          </a:p>
        </p:txBody>
      </p:sp>
      <p:sp>
        <p:nvSpPr>
          <p:cNvPr id="3" name="Content Placeholder 2"/>
          <p:cNvSpPr>
            <a:spLocks noGrp="1"/>
          </p:cNvSpPr>
          <p:nvPr>
            <p:ph idx="1"/>
          </p:nvPr>
        </p:nvSpPr>
        <p:spPr>
          <a:xfrm>
            <a:off x="457200" y="838200"/>
            <a:ext cx="8305800" cy="5029200"/>
          </a:xfrm>
        </p:spPr>
        <p:txBody>
          <a:bodyPr>
            <a:normAutofit fontScale="92500"/>
          </a:bodyPr>
          <a:lstStyle/>
          <a:p>
            <a:r>
              <a:rPr lang="en-US" dirty="0" smtClean="0"/>
              <a:t>NOAA</a:t>
            </a:r>
          </a:p>
          <a:p>
            <a:r>
              <a:rPr lang="en-US" dirty="0" smtClean="0"/>
              <a:t>BOEMRE</a:t>
            </a:r>
          </a:p>
          <a:p>
            <a:r>
              <a:rPr lang="en-US" dirty="0" smtClean="0"/>
              <a:t>EPA</a:t>
            </a:r>
          </a:p>
          <a:p>
            <a:r>
              <a:rPr lang="en-US" dirty="0" smtClean="0"/>
              <a:t>ADEC</a:t>
            </a:r>
          </a:p>
          <a:p>
            <a:r>
              <a:rPr lang="en-US" dirty="0" smtClean="0"/>
              <a:t>COOGER</a:t>
            </a:r>
          </a:p>
          <a:p>
            <a:pPr lvl="1">
              <a:buFont typeface="Arial" pitchFamily="34" charset="0"/>
              <a:buChar char="•"/>
            </a:pPr>
            <a:r>
              <a:rPr lang="en-US" dirty="0" smtClean="0"/>
              <a:t>Centre for Offshore Oil, Gas and Energy Research </a:t>
            </a:r>
          </a:p>
          <a:p>
            <a:pPr lvl="1">
              <a:buFont typeface="Arial" pitchFamily="34" charset="0"/>
              <a:buChar char="•"/>
            </a:pPr>
            <a:r>
              <a:rPr lang="en-US" dirty="0" smtClean="0"/>
              <a:t>Fisheries and Oceans Canada </a:t>
            </a:r>
          </a:p>
          <a:p>
            <a:r>
              <a:rPr lang="en-US" dirty="0" smtClean="0"/>
              <a:t>SINTEF</a:t>
            </a:r>
          </a:p>
          <a:p>
            <a:pPr lvl="1">
              <a:buFont typeface="Arial" pitchFamily="34" charset="0"/>
              <a:buChar char="•"/>
            </a:pPr>
            <a:r>
              <a:rPr lang="en-US" dirty="0" smtClean="0"/>
              <a:t>Joint industry program on oil spill contingency for Arctic and ice covered waters</a:t>
            </a:r>
          </a:p>
          <a:p>
            <a:endParaRPr lang="en-US" dirty="0" smtClean="0"/>
          </a:p>
          <a:p>
            <a:endParaRPr lang="en-US" dirty="0"/>
          </a:p>
        </p:txBody>
      </p:sp>
    </p:spTree>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 and Capability</a:t>
            </a:r>
            <a:endParaRPr lang="en-US" dirty="0"/>
          </a:p>
        </p:txBody>
      </p:sp>
      <p:sp>
        <p:nvSpPr>
          <p:cNvPr id="3" name="Content Placeholder 2"/>
          <p:cNvSpPr>
            <a:spLocks noGrp="1"/>
          </p:cNvSpPr>
          <p:nvPr>
            <p:ph idx="1"/>
          </p:nvPr>
        </p:nvSpPr>
        <p:spPr/>
        <p:txBody>
          <a:bodyPr/>
          <a:lstStyle/>
          <a:p>
            <a:r>
              <a:rPr lang="en-US" dirty="0" smtClean="0"/>
              <a:t>Arctic Marine </a:t>
            </a:r>
            <a:r>
              <a:rPr lang="en-US" dirty="0" err="1" smtClean="0"/>
              <a:t>Tox</a:t>
            </a:r>
            <a:r>
              <a:rPr lang="en-US" dirty="0" smtClean="0"/>
              <a:t> </a:t>
            </a:r>
            <a:r>
              <a:rPr lang="en-US" dirty="0" smtClean="0"/>
              <a:t>and </a:t>
            </a:r>
            <a:r>
              <a:rPr lang="en-US" dirty="0" err="1" smtClean="0"/>
              <a:t>Biodegredation</a:t>
            </a:r>
            <a:endParaRPr lang="en-US" dirty="0" smtClean="0"/>
          </a:p>
          <a:p>
            <a:r>
              <a:rPr lang="en-US" dirty="0" smtClean="0"/>
              <a:t>Barrow </a:t>
            </a:r>
            <a:r>
              <a:rPr lang="en-US" dirty="0" smtClean="0"/>
              <a:t>Lab</a:t>
            </a:r>
          </a:p>
          <a:p>
            <a:pPr lvl="1">
              <a:buFont typeface="Arial" pitchFamily="34" charset="0"/>
              <a:buChar char="•"/>
            </a:pPr>
            <a:r>
              <a:rPr lang="en-US" dirty="0" smtClean="0"/>
              <a:t>Set up lab</a:t>
            </a:r>
          </a:p>
          <a:p>
            <a:pPr lvl="1">
              <a:buFont typeface="Arial" pitchFamily="34" charset="0"/>
              <a:buChar char="•"/>
            </a:pPr>
            <a:r>
              <a:rPr lang="en-US" dirty="0" smtClean="0"/>
              <a:t>HSE issues</a:t>
            </a:r>
          </a:p>
          <a:p>
            <a:pPr lvl="1">
              <a:buFont typeface="Arial" pitchFamily="34" charset="0"/>
              <a:buChar char="•"/>
            </a:pPr>
            <a:r>
              <a:rPr lang="en-US" dirty="0" smtClean="0"/>
              <a:t>IACUC</a:t>
            </a:r>
          </a:p>
          <a:p>
            <a:pPr lvl="1">
              <a:buFont typeface="Arial" pitchFamily="34" charset="0"/>
              <a:buChar char="•"/>
            </a:pPr>
            <a:r>
              <a:rPr lang="en-US" dirty="0" smtClean="0"/>
              <a:t>BASC, administration</a:t>
            </a:r>
          </a:p>
          <a:p>
            <a:pPr lvl="1">
              <a:buFont typeface="Arial" pitchFamily="34" charset="0"/>
              <a:buChar char="•"/>
            </a:pPr>
            <a:r>
              <a:rPr lang="en-US" dirty="0" smtClean="0"/>
              <a:t>NSB Wildlife, others</a:t>
            </a:r>
          </a:p>
          <a:p>
            <a:pPr lvl="1">
              <a:buNone/>
            </a:pPr>
            <a:endParaRPr lang="en-US" dirty="0" smtClean="0"/>
          </a:p>
          <a:p>
            <a:pPr lvl="1"/>
            <a:endParaRPr lang="en-US" dirty="0"/>
          </a:p>
        </p:txBody>
      </p:sp>
    </p:spTree>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NewFields NW</a:t>
            </a:r>
            <a:endParaRPr lang="en-US" dirty="0"/>
          </a:p>
        </p:txBody>
      </p:sp>
      <p:pic>
        <p:nvPicPr>
          <p:cNvPr id="4" name="Content Placeholder 3" descr="P1010413.JPG"/>
          <p:cNvPicPr>
            <a:picLocks noGrp="1" noChangeAspect="1"/>
          </p:cNvPicPr>
          <p:nvPr>
            <p:ph idx="1"/>
          </p:nvPr>
        </p:nvPicPr>
        <p:blipFill>
          <a:blip r:embed="rId2" cstate="print"/>
          <a:stretch>
            <a:fillRect/>
          </a:stretch>
        </p:blipFill>
        <p:spPr>
          <a:xfrm>
            <a:off x="381000" y="1371600"/>
            <a:ext cx="3962400" cy="2971800"/>
          </a:xfrm>
        </p:spPr>
      </p:pic>
      <p:pic>
        <p:nvPicPr>
          <p:cNvPr id="5" name="Picture 4" descr="P1010418.JPG"/>
          <p:cNvPicPr>
            <a:picLocks noChangeAspect="1"/>
          </p:cNvPicPr>
          <p:nvPr/>
        </p:nvPicPr>
        <p:blipFill>
          <a:blip r:embed="rId3" cstate="print"/>
          <a:stretch>
            <a:fillRect/>
          </a:stretch>
        </p:blipFill>
        <p:spPr>
          <a:xfrm>
            <a:off x="4495800" y="2590800"/>
            <a:ext cx="4267201" cy="3200400"/>
          </a:xfrm>
          <a:prstGeom prst="rect">
            <a:avLst/>
          </a:prstGeom>
        </p:spPr>
      </p:pic>
    </p:spTree>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8"/>
          <p:cNvSpPr txBox="1">
            <a:spLocks noChangeArrowheads="1"/>
          </p:cNvSpPr>
          <p:nvPr/>
        </p:nvSpPr>
        <p:spPr bwMode="auto">
          <a:xfrm>
            <a:off x="0" y="4005263"/>
            <a:ext cx="9144000" cy="3084512"/>
          </a:xfrm>
          <a:prstGeom prst="rect">
            <a:avLst/>
          </a:prstGeom>
          <a:solidFill>
            <a:schemeClr val="hlink"/>
          </a:solidFill>
          <a:ln w="9525">
            <a:noFill/>
            <a:miter lim="800000"/>
            <a:headEnd/>
            <a:tailEnd/>
          </a:ln>
        </p:spPr>
        <p:txBody>
          <a:bodyPr>
            <a:spAutoFit/>
          </a:bodyPr>
          <a:lstStyle/>
          <a:p>
            <a:pPr>
              <a:spcBef>
                <a:spcPct val="50000"/>
              </a:spcBef>
            </a:pPr>
            <a:endParaRPr lang="nb-NO"/>
          </a:p>
          <a:p>
            <a:pPr>
              <a:spcBef>
                <a:spcPct val="50000"/>
              </a:spcBef>
            </a:pPr>
            <a:endParaRPr lang="nb-NO"/>
          </a:p>
          <a:p>
            <a:pPr>
              <a:spcBef>
                <a:spcPct val="50000"/>
              </a:spcBef>
            </a:pPr>
            <a:endParaRPr lang="nb-NO"/>
          </a:p>
          <a:p>
            <a:pPr>
              <a:spcBef>
                <a:spcPct val="50000"/>
              </a:spcBef>
            </a:pPr>
            <a:endParaRPr lang="nb-NO"/>
          </a:p>
          <a:p>
            <a:pPr>
              <a:spcBef>
                <a:spcPct val="50000"/>
              </a:spcBef>
            </a:pPr>
            <a:endParaRPr lang="nb-NO"/>
          </a:p>
        </p:txBody>
      </p:sp>
      <p:sp>
        <p:nvSpPr>
          <p:cNvPr id="15363" name="Text Box 3"/>
          <p:cNvSpPr txBox="1">
            <a:spLocks noChangeArrowheads="1"/>
          </p:cNvSpPr>
          <p:nvPr/>
        </p:nvSpPr>
        <p:spPr bwMode="auto">
          <a:xfrm>
            <a:off x="0" y="333375"/>
            <a:ext cx="9144000" cy="5580063"/>
          </a:xfrm>
          <a:prstGeom prst="rect">
            <a:avLst/>
          </a:prstGeom>
          <a:noFill/>
          <a:ln w="38100">
            <a:noFill/>
            <a:miter lim="800000"/>
            <a:headEnd/>
            <a:tailEnd/>
          </a:ln>
        </p:spPr>
        <p:txBody>
          <a:bodyPr>
            <a:spAutoFit/>
          </a:bodyPr>
          <a:lstStyle/>
          <a:p>
            <a:pPr algn="ctr"/>
            <a:endParaRPr lang="en-US" sz="2400">
              <a:solidFill>
                <a:schemeClr val="tx1"/>
              </a:solidFill>
            </a:endParaRPr>
          </a:p>
          <a:p>
            <a:pPr algn="ctr"/>
            <a:endParaRPr lang="en-US" sz="2400">
              <a:solidFill>
                <a:srgbClr val="FF6600"/>
              </a:solidFill>
            </a:endParaRPr>
          </a:p>
          <a:p>
            <a:pPr algn="ctr"/>
            <a:endParaRPr lang="en-US" sz="2400">
              <a:solidFill>
                <a:srgbClr val="FF6600"/>
              </a:solidFill>
            </a:endParaRPr>
          </a:p>
          <a:p>
            <a:pPr algn="ctr"/>
            <a:endParaRPr lang="en-US" sz="2400">
              <a:solidFill>
                <a:srgbClr val="FF6600"/>
              </a:solidFill>
            </a:endParaRPr>
          </a:p>
          <a:p>
            <a:pPr algn="ctr"/>
            <a:endParaRPr lang="en-US" sz="2400">
              <a:solidFill>
                <a:srgbClr val="FF6600"/>
              </a:solidFill>
            </a:endParaRPr>
          </a:p>
          <a:p>
            <a:pPr algn="ctr"/>
            <a:endParaRPr lang="en-US" sz="1800">
              <a:solidFill>
                <a:schemeClr val="tx1"/>
              </a:solidFill>
            </a:endParaRPr>
          </a:p>
          <a:p>
            <a:pPr algn="ctr"/>
            <a:endParaRPr lang="en-US" sz="1800">
              <a:solidFill>
                <a:schemeClr val="tx1"/>
              </a:solidFill>
            </a:endParaRPr>
          </a:p>
          <a:p>
            <a:pPr algn="ctr"/>
            <a:endParaRPr lang="en-US" sz="1600">
              <a:solidFill>
                <a:schemeClr val="tx1"/>
              </a:solidFill>
            </a:endParaRPr>
          </a:p>
          <a:p>
            <a:pPr algn="ctr"/>
            <a:endParaRPr lang="en-US" sz="1600">
              <a:solidFill>
                <a:schemeClr val="tx1"/>
              </a:solidFill>
            </a:endParaRPr>
          </a:p>
          <a:p>
            <a:pPr algn="ctr"/>
            <a:endParaRPr lang="en-US" sz="1600">
              <a:solidFill>
                <a:schemeClr val="tx1"/>
              </a:solidFill>
            </a:endParaRPr>
          </a:p>
          <a:p>
            <a:pPr algn="ctr"/>
            <a:endParaRPr lang="en-US" sz="1600">
              <a:solidFill>
                <a:srgbClr val="009999"/>
              </a:solidFill>
            </a:endParaRPr>
          </a:p>
          <a:p>
            <a:pPr algn="ctr"/>
            <a:endParaRPr lang="en-US" sz="1600">
              <a:solidFill>
                <a:srgbClr val="009999"/>
              </a:solidFill>
            </a:endParaRPr>
          </a:p>
          <a:p>
            <a:pPr algn="ctr"/>
            <a:endParaRPr lang="en-US" sz="1600">
              <a:solidFill>
                <a:srgbClr val="009999"/>
              </a:solidFill>
            </a:endParaRPr>
          </a:p>
          <a:p>
            <a:pPr algn="ctr"/>
            <a:endParaRPr lang="en-US" sz="1600">
              <a:solidFill>
                <a:srgbClr val="009999"/>
              </a:solidFill>
            </a:endParaRPr>
          </a:p>
          <a:p>
            <a:pPr algn="ctr"/>
            <a:endParaRPr lang="en-US" sz="1600">
              <a:solidFill>
                <a:srgbClr val="009999"/>
              </a:solidFill>
            </a:endParaRPr>
          </a:p>
          <a:p>
            <a:pPr algn="ctr"/>
            <a:endParaRPr lang="nb-NO" sz="2400" b="0">
              <a:solidFill>
                <a:srgbClr val="000066"/>
              </a:solidFill>
            </a:endParaRPr>
          </a:p>
          <a:p>
            <a:pPr algn="ctr"/>
            <a:endParaRPr lang="en-US" sz="2400" b="0">
              <a:solidFill>
                <a:srgbClr val="000066"/>
              </a:solidFill>
            </a:endParaRPr>
          </a:p>
          <a:p>
            <a:pPr algn="ctr"/>
            <a:endParaRPr lang="en-US" b="0">
              <a:solidFill>
                <a:srgbClr val="FF6600"/>
              </a:solidFill>
            </a:endParaRPr>
          </a:p>
        </p:txBody>
      </p:sp>
      <p:pic>
        <p:nvPicPr>
          <p:cNvPr id="15364" name="Picture 7" descr="logo"/>
          <p:cNvPicPr>
            <a:picLocks noChangeAspect="1" noChangeArrowheads="1"/>
          </p:cNvPicPr>
          <p:nvPr/>
        </p:nvPicPr>
        <p:blipFill>
          <a:blip r:embed="rId2" cstate="print"/>
          <a:srcRect/>
          <a:stretch>
            <a:fillRect/>
          </a:stretch>
        </p:blipFill>
        <p:spPr bwMode="auto">
          <a:xfrm>
            <a:off x="2627313" y="476250"/>
            <a:ext cx="720725" cy="566738"/>
          </a:xfrm>
          <a:prstGeom prst="rect">
            <a:avLst/>
          </a:prstGeom>
          <a:noFill/>
          <a:ln w="9525">
            <a:noFill/>
            <a:miter lim="800000"/>
            <a:headEnd/>
            <a:tailEnd/>
          </a:ln>
        </p:spPr>
      </p:pic>
      <p:pic>
        <p:nvPicPr>
          <p:cNvPr id="15365" name="Picture 8" descr="LogoEngelsk"/>
          <p:cNvPicPr>
            <a:picLocks noChangeAspect="1" noChangeArrowheads="1"/>
          </p:cNvPicPr>
          <p:nvPr/>
        </p:nvPicPr>
        <p:blipFill>
          <a:blip r:embed="rId3" cstate="print"/>
          <a:srcRect/>
          <a:stretch>
            <a:fillRect/>
          </a:stretch>
        </p:blipFill>
        <p:spPr bwMode="auto">
          <a:xfrm>
            <a:off x="1763713" y="404813"/>
            <a:ext cx="668337" cy="668337"/>
          </a:xfrm>
          <a:prstGeom prst="rect">
            <a:avLst/>
          </a:prstGeom>
          <a:noFill/>
          <a:ln w="9525">
            <a:noFill/>
            <a:miter lim="800000"/>
            <a:headEnd/>
            <a:tailEnd/>
          </a:ln>
        </p:spPr>
      </p:pic>
      <p:sp>
        <p:nvSpPr>
          <p:cNvPr id="15366" name="Rectangle 13"/>
          <p:cNvSpPr>
            <a:spLocks noGrp="1" noChangeArrowheads="1"/>
          </p:cNvSpPr>
          <p:nvPr>
            <p:ph type="title"/>
          </p:nvPr>
        </p:nvSpPr>
        <p:spPr>
          <a:xfrm>
            <a:off x="0" y="1484313"/>
            <a:ext cx="8713788" cy="971550"/>
          </a:xfrm>
        </p:spPr>
        <p:txBody>
          <a:bodyPr>
            <a:normAutofit fontScale="90000"/>
          </a:bodyPr>
          <a:lstStyle/>
          <a:p>
            <a:pPr algn="ctr" eaLnBrk="1" hangingPunct="1"/>
            <a:r>
              <a:rPr lang="en-US" b="1" smtClean="0">
                <a:solidFill>
                  <a:srgbClr val="3333CC"/>
                </a:solidFill>
                <a:latin typeface="Comic Sans MS" pitchFamily="66" charset="0"/>
              </a:rPr>
              <a:t>Arctic Species Sensitivity Distribution</a:t>
            </a:r>
            <a:r>
              <a:rPr lang="en-US" b="1" smtClean="0">
                <a:solidFill>
                  <a:srgbClr val="3333CC"/>
                </a:solidFill>
                <a:latin typeface="Cambria" pitchFamily="18" charset="0"/>
              </a:rPr>
              <a:t/>
            </a:r>
            <a:br>
              <a:rPr lang="en-US" b="1" smtClean="0">
                <a:solidFill>
                  <a:srgbClr val="3333CC"/>
                </a:solidFill>
                <a:latin typeface="Cambria" pitchFamily="18" charset="0"/>
              </a:rPr>
            </a:br>
            <a:r>
              <a:rPr lang="en-US" sz="2400" b="1" u="sng" smtClean="0">
                <a:solidFill>
                  <a:schemeClr val="tx1"/>
                </a:solidFill>
              </a:rPr>
              <a:t/>
            </a:r>
            <a:br>
              <a:rPr lang="en-US" sz="2400" b="1" u="sng" smtClean="0">
                <a:solidFill>
                  <a:schemeClr val="tx1"/>
                </a:solidFill>
              </a:rPr>
            </a:br>
            <a:endParaRPr lang="en-US" sz="2400" b="1" u="sng" smtClean="0">
              <a:solidFill>
                <a:schemeClr val="tx1"/>
              </a:solidFill>
            </a:endParaRPr>
          </a:p>
        </p:txBody>
      </p:sp>
      <p:sp>
        <p:nvSpPr>
          <p:cNvPr id="15367" name="Text Box 25"/>
          <p:cNvSpPr txBox="1">
            <a:spLocks noChangeArrowheads="1"/>
          </p:cNvSpPr>
          <p:nvPr/>
        </p:nvSpPr>
        <p:spPr bwMode="auto">
          <a:xfrm>
            <a:off x="0" y="2492375"/>
            <a:ext cx="8101013" cy="1415772"/>
          </a:xfrm>
          <a:prstGeom prst="rect">
            <a:avLst/>
          </a:prstGeom>
          <a:noFill/>
          <a:ln w="9525" algn="ctr">
            <a:noFill/>
            <a:miter lim="800000"/>
            <a:headEnd/>
            <a:tailEnd/>
          </a:ln>
        </p:spPr>
        <p:txBody>
          <a:bodyPr>
            <a:spAutoFit/>
          </a:bodyPr>
          <a:lstStyle/>
          <a:p>
            <a:pPr algn="ctr"/>
            <a:r>
              <a:rPr lang="en-US" sz="1800" dirty="0">
                <a:solidFill>
                  <a:schemeClr val="hlink"/>
                </a:solidFill>
              </a:rPr>
              <a:t>Gro Harlaug Olsen, </a:t>
            </a:r>
            <a:r>
              <a:rPr lang="en-US" sz="1800" dirty="0" smtClean="0">
                <a:solidFill>
                  <a:schemeClr val="hlink"/>
                </a:solidFill>
              </a:rPr>
              <a:t>Lionel Camus, Mathijs Smit, Tim Smith,</a:t>
            </a:r>
          </a:p>
          <a:p>
            <a:pPr algn="ctr"/>
            <a:r>
              <a:rPr lang="en-US" sz="1800" dirty="0" smtClean="0">
                <a:solidFill>
                  <a:schemeClr val="hlink"/>
                </a:solidFill>
              </a:rPr>
              <a:t> Iris </a:t>
            </a:r>
            <a:r>
              <a:rPr lang="en-US" sz="1800" dirty="0" err="1" smtClean="0">
                <a:solidFill>
                  <a:schemeClr val="hlink"/>
                </a:solidFill>
              </a:rPr>
              <a:t>Jæger</a:t>
            </a:r>
            <a:r>
              <a:rPr lang="en-US" sz="1800" dirty="0" smtClean="0">
                <a:solidFill>
                  <a:schemeClr val="hlink"/>
                </a:solidFill>
              </a:rPr>
              <a:t>, </a:t>
            </a:r>
            <a:r>
              <a:rPr lang="en-US" sz="1800" dirty="0" err="1" smtClean="0">
                <a:solidFill>
                  <a:schemeClr val="hlink"/>
                </a:solidFill>
              </a:rPr>
              <a:t>JoLynn</a:t>
            </a:r>
            <a:r>
              <a:rPr lang="en-US" sz="1800" dirty="0" smtClean="0">
                <a:solidFill>
                  <a:schemeClr val="hlink"/>
                </a:solidFill>
              </a:rPr>
              <a:t> </a:t>
            </a:r>
            <a:r>
              <a:rPr lang="en-US" sz="1800" dirty="0">
                <a:solidFill>
                  <a:schemeClr val="hlink"/>
                </a:solidFill>
              </a:rPr>
              <a:t>Carroll, </a:t>
            </a:r>
          </a:p>
          <a:p>
            <a:endParaRPr lang="en-US" sz="1800" dirty="0">
              <a:solidFill>
                <a:schemeClr val="hlink"/>
              </a:solidFill>
            </a:endParaRPr>
          </a:p>
          <a:p>
            <a:r>
              <a:rPr lang="en-US" sz="1600" dirty="0">
                <a:solidFill>
                  <a:schemeClr val="hlink"/>
                </a:solidFill>
              </a:rPr>
              <a:t>                  </a:t>
            </a:r>
            <a:endParaRPr lang="nb-NO" sz="1600" dirty="0">
              <a:solidFill>
                <a:schemeClr val="hlink"/>
              </a:solidFill>
            </a:endParaRPr>
          </a:p>
          <a:p>
            <a:endParaRPr lang="en-US" sz="1600" dirty="0">
              <a:solidFill>
                <a:schemeClr val="hlink"/>
              </a:solidFill>
            </a:endParaRPr>
          </a:p>
        </p:txBody>
      </p:sp>
      <p:sp>
        <p:nvSpPr>
          <p:cNvPr id="15368" name="Text Box 27"/>
          <p:cNvSpPr txBox="1">
            <a:spLocks noChangeArrowheads="1"/>
          </p:cNvSpPr>
          <p:nvPr/>
        </p:nvSpPr>
        <p:spPr bwMode="auto">
          <a:xfrm>
            <a:off x="1042988" y="1484313"/>
            <a:ext cx="6932612" cy="519112"/>
          </a:xfrm>
          <a:prstGeom prst="rect">
            <a:avLst/>
          </a:prstGeom>
          <a:noFill/>
          <a:ln w="9525" algn="ctr">
            <a:noFill/>
            <a:miter lim="800000"/>
            <a:headEnd/>
            <a:tailEnd/>
          </a:ln>
        </p:spPr>
        <p:txBody>
          <a:bodyPr>
            <a:spAutoFit/>
          </a:bodyPr>
          <a:lstStyle/>
          <a:p>
            <a:endParaRPr lang="nb-NO"/>
          </a:p>
        </p:txBody>
      </p:sp>
      <p:pic>
        <p:nvPicPr>
          <p:cNvPr id="15369" name="Picture 4" descr="Image2"/>
          <p:cNvPicPr>
            <a:picLocks noChangeAspect="1" noChangeArrowheads="1"/>
          </p:cNvPicPr>
          <p:nvPr/>
        </p:nvPicPr>
        <p:blipFill>
          <a:blip r:embed="rId4" cstate="print"/>
          <a:srcRect/>
          <a:stretch>
            <a:fillRect/>
          </a:stretch>
        </p:blipFill>
        <p:spPr bwMode="auto">
          <a:xfrm>
            <a:off x="3097213" y="4149725"/>
            <a:ext cx="2987675" cy="2303463"/>
          </a:xfrm>
          <a:prstGeom prst="rect">
            <a:avLst/>
          </a:prstGeom>
          <a:noFill/>
          <a:ln w="47625">
            <a:solidFill>
              <a:schemeClr val="hlink"/>
            </a:solidFill>
            <a:miter lim="800000"/>
            <a:headEnd/>
            <a:tailEnd/>
          </a:ln>
        </p:spPr>
      </p:pic>
      <p:pic>
        <p:nvPicPr>
          <p:cNvPr id="15370" name="Picture 33" descr="Akvaplan-niva transparent bakgrunn rett farge"/>
          <p:cNvPicPr>
            <a:picLocks noChangeAspect="1" noChangeArrowheads="1"/>
          </p:cNvPicPr>
          <p:nvPr/>
        </p:nvPicPr>
        <p:blipFill>
          <a:blip r:embed="rId5" cstate="print"/>
          <a:srcRect/>
          <a:stretch>
            <a:fillRect/>
          </a:stretch>
        </p:blipFill>
        <p:spPr bwMode="auto">
          <a:xfrm>
            <a:off x="0" y="404813"/>
            <a:ext cx="1547813" cy="419100"/>
          </a:xfrm>
          <a:prstGeom prst="rect">
            <a:avLst/>
          </a:prstGeom>
          <a:noFill/>
          <a:ln w="9525">
            <a:noFill/>
            <a:miter lim="800000"/>
            <a:headEnd/>
            <a:tailEnd/>
          </a:ln>
        </p:spPr>
      </p:pic>
      <p:pic>
        <p:nvPicPr>
          <p:cNvPr id="15371" name="Picture 22" descr="littorina"/>
          <p:cNvPicPr>
            <a:picLocks noChangeAspect="1" noChangeArrowheads="1"/>
          </p:cNvPicPr>
          <p:nvPr/>
        </p:nvPicPr>
        <p:blipFill>
          <a:blip r:embed="rId6" cstate="print"/>
          <a:srcRect/>
          <a:stretch>
            <a:fillRect/>
          </a:stretch>
        </p:blipFill>
        <p:spPr bwMode="auto">
          <a:xfrm>
            <a:off x="106363" y="4149725"/>
            <a:ext cx="2952750" cy="2303463"/>
          </a:xfrm>
          <a:prstGeom prst="rect">
            <a:avLst/>
          </a:prstGeom>
          <a:noFill/>
          <a:ln w="47625">
            <a:solidFill>
              <a:schemeClr val="hlink"/>
            </a:solidFill>
            <a:miter lim="800000"/>
            <a:headEnd/>
            <a:tailEnd/>
          </a:ln>
        </p:spPr>
      </p:pic>
      <p:pic>
        <p:nvPicPr>
          <p:cNvPr id="15372" name="Picture 31" descr="limpets"/>
          <p:cNvPicPr>
            <a:picLocks noChangeAspect="1" noChangeArrowheads="1"/>
          </p:cNvPicPr>
          <p:nvPr/>
        </p:nvPicPr>
        <p:blipFill>
          <a:blip r:embed="rId7" cstate="print"/>
          <a:srcRect/>
          <a:stretch>
            <a:fillRect/>
          </a:stretch>
        </p:blipFill>
        <p:spPr bwMode="auto">
          <a:xfrm>
            <a:off x="6156325" y="4149725"/>
            <a:ext cx="2951163" cy="2303463"/>
          </a:xfrm>
          <a:prstGeom prst="rect">
            <a:avLst/>
          </a:prstGeom>
          <a:noFill/>
          <a:ln w="47625">
            <a:solidFill>
              <a:schemeClr val="hlink"/>
            </a:solidFill>
            <a:miter lim="800000"/>
            <a:headEnd/>
            <a:tailEnd/>
          </a:ln>
        </p:spPr>
      </p:pic>
      <p:pic>
        <p:nvPicPr>
          <p:cNvPr id="15373" name="Picture 7" descr="C:\gentII\talks\statoil-new-logo.png"/>
          <p:cNvPicPr>
            <a:picLocks noChangeAspect="1" noChangeArrowheads="1"/>
          </p:cNvPicPr>
          <p:nvPr/>
        </p:nvPicPr>
        <p:blipFill>
          <a:blip r:embed="rId8" cstate="print"/>
          <a:srcRect/>
          <a:stretch>
            <a:fillRect/>
          </a:stretch>
        </p:blipFill>
        <p:spPr bwMode="auto">
          <a:xfrm>
            <a:off x="3643313" y="484188"/>
            <a:ext cx="712787" cy="568325"/>
          </a:xfrm>
          <a:prstGeom prst="rect">
            <a:avLst/>
          </a:prstGeom>
          <a:noFill/>
          <a:ln w="9525">
            <a:noFill/>
            <a:miter lim="800000"/>
            <a:headEnd/>
            <a:tailEnd/>
          </a:ln>
        </p:spPr>
      </p:pic>
      <p:sp>
        <p:nvSpPr>
          <p:cNvPr id="15" name="Slide Number Placeholder 14"/>
          <p:cNvSpPr>
            <a:spLocks noGrp="1"/>
          </p:cNvSpPr>
          <p:nvPr>
            <p:ph type="sldNum" sz="quarter" idx="4294967295"/>
          </p:nvPr>
        </p:nvSpPr>
        <p:spPr>
          <a:xfrm>
            <a:off x="6553200" y="6356350"/>
            <a:ext cx="2133600" cy="365125"/>
          </a:xfrm>
          <a:prstGeom prst="rect">
            <a:avLst/>
          </a:prstGeom>
        </p:spPr>
        <p:txBody>
          <a:bodyPr/>
          <a:lstStyle/>
          <a:p>
            <a:fld id="{93D258EB-59CC-4027-9084-A249587E455C}" type="slidenum">
              <a:rPr lang="en-US" smtClean="0"/>
              <a:pPr/>
              <a:t>78</a:t>
            </a:fld>
            <a:endParaRPr lang="en-US"/>
          </a:p>
        </p:txBody>
      </p:sp>
    </p:spTree>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Acknowledgements</a:t>
            </a:r>
            <a:endParaRPr lang="en-US" dirty="0"/>
          </a:p>
        </p:txBody>
      </p:sp>
      <p:pic>
        <p:nvPicPr>
          <p:cNvPr id="8195" name="Picture 3" descr="C:\Users\Kim\Pictures\photos\Presentations\P1010012.JPG"/>
          <p:cNvPicPr>
            <a:picLocks noChangeAspect="1" noChangeArrowheads="1"/>
          </p:cNvPicPr>
          <p:nvPr/>
        </p:nvPicPr>
        <p:blipFill>
          <a:blip r:embed="rId3" cstate="print">
            <a:lum bright="19000"/>
          </a:blip>
          <a:srcRect l="16837" t="15748" r="9500" b="11811"/>
          <a:stretch>
            <a:fillRect/>
          </a:stretch>
        </p:blipFill>
        <p:spPr bwMode="auto">
          <a:xfrm>
            <a:off x="6248400" y="1371600"/>
            <a:ext cx="2667000" cy="3505200"/>
          </a:xfrm>
          <a:prstGeom prst="rect">
            <a:avLst/>
          </a:prstGeom>
          <a:noFill/>
          <a:ln>
            <a:solidFill>
              <a:schemeClr val="tx1"/>
            </a:solidFill>
          </a:ln>
        </p:spPr>
      </p:pic>
      <p:pic>
        <p:nvPicPr>
          <p:cNvPr id="8193" name="Picture 1" descr="C:\Users\Kim\Pictures\photos\Presentations\Picture 162.jpg"/>
          <p:cNvPicPr>
            <a:picLocks noChangeAspect="1" noChangeArrowheads="1"/>
          </p:cNvPicPr>
          <p:nvPr/>
        </p:nvPicPr>
        <p:blipFill>
          <a:blip r:embed="rId4" cstate="print"/>
          <a:srcRect l="5882" t="13725" r="14706"/>
          <a:stretch>
            <a:fillRect/>
          </a:stretch>
        </p:blipFill>
        <p:spPr bwMode="auto">
          <a:xfrm>
            <a:off x="152400" y="1447800"/>
            <a:ext cx="4114800" cy="3352800"/>
          </a:xfrm>
          <a:prstGeom prst="rect">
            <a:avLst/>
          </a:prstGeom>
          <a:noFill/>
          <a:ln>
            <a:solidFill>
              <a:schemeClr val="tx1"/>
            </a:solidFill>
          </a:ln>
        </p:spPr>
      </p:pic>
      <p:pic>
        <p:nvPicPr>
          <p:cNvPr id="8196" name="Picture 4" descr="C:\Users\Kim\Pictures\photos\Presentations\IMG_0733.JPG"/>
          <p:cNvPicPr>
            <a:picLocks noChangeAspect="1" noChangeArrowheads="1"/>
          </p:cNvPicPr>
          <p:nvPr/>
        </p:nvPicPr>
        <p:blipFill>
          <a:blip r:embed="rId5" cstate="print"/>
          <a:srcRect t="19898" r="18367"/>
          <a:stretch>
            <a:fillRect/>
          </a:stretch>
        </p:blipFill>
        <p:spPr bwMode="auto">
          <a:xfrm>
            <a:off x="3352800" y="1066800"/>
            <a:ext cx="3048000" cy="3987800"/>
          </a:xfrm>
          <a:prstGeom prst="rect">
            <a:avLst/>
          </a:prstGeom>
          <a:noFill/>
          <a:ln>
            <a:solidFill>
              <a:schemeClr val="tx1"/>
            </a:solidFill>
          </a:ln>
        </p:spPr>
      </p:pic>
      <p:sp>
        <p:nvSpPr>
          <p:cNvPr id="7" name="TextBox 6"/>
          <p:cNvSpPr txBox="1"/>
          <p:nvPr/>
        </p:nvSpPr>
        <p:spPr>
          <a:xfrm>
            <a:off x="609600" y="5105400"/>
            <a:ext cx="7848600" cy="1015663"/>
          </a:xfrm>
          <a:prstGeom prst="rect">
            <a:avLst/>
          </a:prstGeom>
          <a:noFill/>
        </p:spPr>
        <p:txBody>
          <a:bodyPr wrap="square" rtlCol="0">
            <a:spAutoFit/>
          </a:bodyPr>
          <a:lstStyle/>
          <a:p>
            <a:r>
              <a:rPr lang="en-US" sz="2000" dirty="0" smtClean="0">
                <a:solidFill>
                  <a:prstClr val="black"/>
                </a:solidFill>
              </a:rPr>
              <a:t>Funding </a:t>
            </a:r>
            <a:r>
              <a:rPr lang="en-US" sz="2000" dirty="0" smtClean="0">
                <a:solidFill>
                  <a:prstClr val="black"/>
                </a:solidFill>
              </a:rPr>
              <a:t> provided </a:t>
            </a:r>
            <a:r>
              <a:rPr lang="en-US" sz="2000" dirty="0" smtClean="0">
                <a:solidFill>
                  <a:prstClr val="black"/>
                </a:solidFill>
              </a:rPr>
              <a:t>by: Shell, ExxonMobil, </a:t>
            </a:r>
            <a:r>
              <a:rPr lang="en-US" sz="2000" dirty="0" err="1" smtClean="0">
                <a:solidFill>
                  <a:prstClr val="black"/>
                </a:solidFill>
              </a:rPr>
              <a:t>StatOill</a:t>
            </a:r>
            <a:r>
              <a:rPr lang="en-US" sz="2000" dirty="0" smtClean="0">
                <a:solidFill>
                  <a:prstClr val="black"/>
                </a:solidFill>
              </a:rPr>
              <a:t>, ConocoPhillips </a:t>
            </a:r>
            <a:r>
              <a:rPr lang="en-US" sz="2000" dirty="0" smtClean="0">
                <a:solidFill>
                  <a:prstClr val="black"/>
                </a:solidFill>
              </a:rPr>
              <a:t>for Barrow works and BP and Alaska and US DOT  for Creosote .  Special thanks to BASC and  our North Slope  friends and helpers. </a:t>
            </a:r>
            <a:endParaRPr lang="en-US" sz="2000" dirty="0" smtClean="0">
              <a:solidFill>
                <a:prstClr val="black"/>
              </a:solidFill>
            </a:endParaRPr>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Removes Oil from Surface</a:t>
            </a:r>
            <a:endParaRPr lang="en-US" dirty="0"/>
          </a:p>
        </p:txBody>
      </p:sp>
      <p:pic>
        <p:nvPicPr>
          <p:cNvPr id="4" name="Content Placeholder 3" descr="Picture4.jpg"/>
          <p:cNvPicPr>
            <a:picLocks noGrp="1" noChangeAspect="1"/>
          </p:cNvPicPr>
          <p:nvPr>
            <p:ph idx="1"/>
          </p:nvPr>
        </p:nvPicPr>
        <p:blipFill>
          <a:blip r:embed="rId2" cstate="print"/>
          <a:stretch>
            <a:fillRect/>
          </a:stretch>
        </p:blipFill>
        <p:spPr>
          <a:xfrm>
            <a:off x="152400" y="1676400"/>
            <a:ext cx="4800601" cy="3200400"/>
          </a:xfrm>
        </p:spPr>
      </p:pic>
      <p:pic>
        <p:nvPicPr>
          <p:cNvPr id="5" name="Picture 4" descr="Picture5.jpg"/>
          <p:cNvPicPr>
            <a:picLocks noChangeAspect="1"/>
          </p:cNvPicPr>
          <p:nvPr/>
        </p:nvPicPr>
        <p:blipFill>
          <a:blip r:embed="rId3" cstate="print"/>
          <a:stretch>
            <a:fillRect/>
          </a:stretch>
        </p:blipFill>
        <p:spPr>
          <a:xfrm>
            <a:off x="4953000" y="2414270"/>
            <a:ext cx="4191000" cy="2919730"/>
          </a:xfrm>
          <a:prstGeom prst="rect">
            <a:avLst/>
          </a:prstGeom>
          <a:ln w="19050">
            <a:solidFill>
              <a:schemeClr val="tx1"/>
            </a:solidFill>
          </a:ln>
        </p:spPr>
      </p:pic>
    </p:spTree>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ffrap\My Documents\Research 2002 may be duplicated\Marine Oil Spill\Sara's Work\Sara's\handson crab.jpg"/>
          <p:cNvPicPr>
            <a:picLocks noChangeAspect="1" noChangeArrowheads="1"/>
          </p:cNvPicPr>
          <p:nvPr/>
        </p:nvPicPr>
        <p:blipFill>
          <a:blip r:embed="rId2" cstate="print"/>
          <a:srcRect/>
          <a:stretch>
            <a:fillRect/>
          </a:stretch>
        </p:blipFill>
        <p:spPr bwMode="auto">
          <a:xfrm>
            <a:off x="1219200" y="1600200"/>
            <a:ext cx="6485528" cy="4267200"/>
          </a:xfrm>
          <a:prstGeom prst="rect">
            <a:avLst/>
          </a:prstGeom>
          <a:noFill/>
        </p:spPr>
      </p:pic>
      <p:sp>
        <p:nvSpPr>
          <p:cNvPr id="3" name="Title 2"/>
          <p:cNvSpPr>
            <a:spLocks noGrp="1"/>
          </p:cNvSpPr>
          <p:nvPr>
            <p:ph type="title"/>
          </p:nvPr>
        </p:nvSpPr>
        <p:spPr/>
        <p:txBody>
          <a:bodyPr/>
          <a:lstStyle/>
          <a:p>
            <a:r>
              <a:rPr lang="en-US" dirty="0" smtClean="0"/>
              <a:t>Questions, Discussion</a:t>
            </a:r>
            <a:endParaRPr lang="en-US" dirty="0"/>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1-9-start"/>
          <p:cNvPicPr>
            <a:picLocks noGrp="1" noChangeAspect="1" noChangeArrowheads="1"/>
          </p:cNvPicPr>
          <p:nvPr>
            <p:ph idx="1"/>
          </p:nvPr>
        </p:nvPicPr>
        <p:blipFill>
          <a:blip r:embed="rId2" cstate="print"/>
          <a:srcRect l="7417" t="9503" r="17064" b="14474"/>
          <a:stretch>
            <a:fillRect/>
          </a:stretch>
        </p:blipFill>
        <p:spPr bwMode="auto">
          <a:xfrm>
            <a:off x="1600200" y="685800"/>
            <a:ext cx="6477000" cy="4876800"/>
          </a:xfrm>
          <a:prstGeom prst="rect">
            <a:avLst/>
          </a:prstGeom>
          <a:noFill/>
          <a:ln w="9525">
            <a:noFill/>
            <a:miter lim="800000"/>
            <a:headEnd/>
            <a:tailEnd/>
          </a:ln>
        </p:spPr>
      </p:pic>
      <p:sp>
        <p:nvSpPr>
          <p:cNvPr id="2" name="Title 1"/>
          <p:cNvSpPr>
            <a:spLocks noGrp="1"/>
          </p:cNvSpPr>
          <p:nvPr>
            <p:ph type="title"/>
          </p:nvPr>
        </p:nvSpPr>
        <p:spPr>
          <a:xfrm>
            <a:off x="1447800" y="152400"/>
            <a:ext cx="6705600" cy="914400"/>
          </a:xfrm>
        </p:spPr>
        <p:txBody>
          <a:bodyPr/>
          <a:lstStyle/>
          <a:p>
            <a:r>
              <a:rPr lang="en-US" dirty="0" smtClean="0"/>
              <a:t>Puts oil into the water column</a:t>
            </a:r>
            <a:endParaRPr lang="en-US" dirty="0"/>
          </a:p>
        </p:txBody>
      </p:sp>
      <p:sp>
        <p:nvSpPr>
          <p:cNvPr id="5" name="Text Box 3"/>
          <p:cNvSpPr txBox="1">
            <a:spLocks noChangeArrowheads="1"/>
          </p:cNvSpPr>
          <p:nvPr/>
        </p:nvSpPr>
        <p:spPr bwMode="auto">
          <a:xfrm>
            <a:off x="152400" y="5029200"/>
            <a:ext cx="8915400" cy="707886"/>
          </a:xfrm>
          <a:prstGeom prst="rect">
            <a:avLst/>
          </a:prstGeom>
          <a:noFill/>
          <a:ln w="9525">
            <a:noFill/>
            <a:miter lim="800000"/>
            <a:headEnd/>
            <a:tailEnd/>
          </a:ln>
        </p:spPr>
        <p:txBody>
          <a:bodyPr wrap="square">
            <a:spAutoFit/>
          </a:bodyPr>
          <a:lstStyle/>
          <a:p>
            <a:pPr eaLnBrk="0" hangingPunct="0"/>
            <a:r>
              <a:rPr lang="en-US" sz="2000" dirty="0">
                <a:latin typeface="Times New Roman" pitchFamily="18" charset="0"/>
              </a:rPr>
              <a:t>Fig. 1-9.  Concentrations of oil in the water column following dispersal of a 0.1 mm thick slick of fresh oil </a:t>
            </a:r>
            <a:r>
              <a:rPr lang="en-US" sz="2000" dirty="0" smtClean="0">
                <a:latin typeface="Times New Roman" pitchFamily="18" charset="0"/>
              </a:rPr>
              <a:t>treated </a:t>
            </a:r>
            <a:r>
              <a:rPr lang="en-US" sz="2000" dirty="0">
                <a:latin typeface="Times New Roman" pitchFamily="18" charset="0"/>
              </a:rPr>
              <a:t>with a chemical dispersant </a:t>
            </a:r>
            <a:r>
              <a:rPr lang="en-US" sz="2000" dirty="0" smtClean="0">
                <a:latin typeface="Times New Roman" pitchFamily="18" charset="0"/>
              </a:rPr>
              <a:t>(Lewis </a:t>
            </a:r>
            <a:r>
              <a:rPr lang="en-US" sz="2000" dirty="0">
                <a:latin typeface="Times New Roman" pitchFamily="18" charset="0"/>
              </a:rPr>
              <a:t>and </a:t>
            </a:r>
            <a:r>
              <a:rPr lang="en-US" sz="2000" dirty="0" err="1">
                <a:latin typeface="Times New Roman" pitchFamily="18" charset="0"/>
              </a:rPr>
              <a:t>Aurand</a:t>
            </a:r>
            <a:r>
              <a:rPr lang="en-US" sz="2000" dirty="0">
                <a:latin typeface="Times New Roman" pitchFamily="18" charset="0"/>
              </a:rPr>
              <a:t>, 1997)</a:t>
            </a:r>
          </a:p>
        </p:txBody>
      </p:sp>
    </p:spTree>
  </p:cSld>
  <p:clrMapOvr>
    <a:masterClrMapping/>
  </p:clrMapOvr>
  <p:transition>
    <p:zoom/>
  </p:transition>
</p:sld>
</file>

<file path=ppt/theme/theme1.xml><?xml version="1.0" encoding="utf-8"?>
<a:theme xmlns:a="http://schemas.openxmlformats.org/drawingml/2006/main" name="Rotary May 2002R3">
  <a:themeElements>
    <a:clrScheme name="">
      <a:dk1>
        <a:srgbClr val="000000"/>
      </a:dk1>
      <a:lt1>
        <a:srgbClr val="FFFFFF"/>
      </a:lt1>
      <a:dk2>
        <a:srgbClr val="000000"/>
      </a:dk2>
      <a:lt2>
        <a:srgbClr val="E3BEFF"/>
      </a:lt2>
      <a:accent1>
        <a:srgbClr val="FFFFFF"/>
      </a:accent1>
      <a:accent2>
        <a:srgbClr val="00AE00"/>
      </a:accent2>
      <a:accent3>
        <a:srgbClr val="FFFFFF"/>
      </a:accent3>
      <a:accent4>
        <a:srgbClr val="000000"/>
      </a:accent4>
      <a:accent5>
        <a:srgbClr val="FFFFFF"/>
      </a:accent5>
      <a:accent6>
        <a:srgbClr val="009D00"/>
      </a:accent6>
      <a:hlink>
        <a:srgbClr val="500093"/>
      </a:hlink>
      <a:folHlink>
        <a:srgbClr val="CECECE"/>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Rotary May 2002R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otary May 2002R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otary May 2002R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otary May 2002R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otary May 2002R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otary May 2002R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otary May 2002R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Pandora: CURRENT PROJECTS:05.02 powerpoint_carla:Rotary May 2002R3</Template>
  <TotalTime>16618</TotalTime>
  <Pages>1</Pages>
  <Words>4109</Words>
  <Application>Microsoft Office PowerPoint</Application>
  <PresentationFormat>On-screen Show (4:3)</PresentationFormat>
  <Paragraphs>485</Paragraphs>
  <Slides>80</Slides>
  <Notes>38</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84" baseType="lpstr">
      <vt:lpstr>Rotary May 2002R3</vt:lpstr>
      <vt:lpstr>VISIO</vt:lpstr>
      <vt:lpstr>Document</vt:lpstr>
      <vt:lpstr>Worksheet</vt:lpstr>
      <vt:lpstr>UAF Experience:  Effectiveness, Toxicity and Biodegradation of Dispersants and Dispersed oil under Arctic Conditions.</vt:lpstr>
      <vt:lpstr>Overview UAF Toxicology and Oil Spill Related Research</vt:lpstr>
      <vt:lpstr>Slide 3</vt:lpstr>
      <vt:lpstr>Oil Spills and Dispersants</vt:lpstr>
      <vt:lpstr>HOW DISPERSANTS WORK  THE GOAL: REDUCE OIL CONCENTRATION TO LESS THAN IMPACT LEVELS AS RAPIDLY AS POSSIBLE</vt:lpstr>
      <vt:lpstr>Why do small oil droplets float more slowly than large oil droplets ?</vt:lpstr>
      <vt:lpstr>Effectiveness</vt:lpstr>
      <vt:lpstr>Removes Oil from Surface</vt:lpstr>
      <vt:lpstr>Puts oil into the water column</vt:lpstr>
      <vt:lpstr>Are Dispersants Toxic?</vt:lpstr>
      <vt:lpstr>Slide 11</vt:lpstr>
      <vt:lpstr>Slide 12</vt:lpstr>
      <vt:lpstr>Slide 13</vt:lpstr>
      <vt:lpstr>LC50?</vt:lpstr>
      <vt:lpstr>Slide 15</vt:lpstr>
      <vt:lpstr>DISPERSION EFFECT</vt:lpstr>
      <vt:lpstr>OK, but</vt:lpstr>
      <vt:lpstr>CROSERF</vt:lpstr>
      <vt:lpstr>Slide 19</vt:lpstr>
      <vt:lpstr>CROSERF Testing</vt:lpstr>
      <vt:lpstr>Slide 21</vt:lpstr>
      <vt:lpstr>Fresh CE-WAF</vt:lpstr>
      <vt:lpstr>Eco Tox Testing Goals</vt:lpstr>
      <vt:lpstr>Test Species</vt:lpstr>
      <vt:lpstr>Creosote Timber Research </vt:lpstr>
      <vt:lpstr>ACZA Piles</vt:lpstr>
      <vt:lpstr>Slide 27</vt:lpstr>
      <vt:lpstr>Slide 28</vt:lpstr>
      <vt:lpstr>Slide 29</vt:lpstr>
      <vt:lpstr>Slide 30</vt:lpstr>
      <vt:lpstr>Slide 31</vt:lpstr>
      <vt:lpstr>Slide 32</vt:lpstr>
      <vt:lpstr>Slide 33</vt:lpstr>
      <vt:lpstr>Slide 34</vt:lpstr>
      <vt:lpstr>Evaluating the Biodegradability and Effects of Dispersed Oil using Arctic Test Species and Conditions</vt:lpstr>
      <vt:lpstr>Introduction</vt:lpstr>
      <vt:lpstr>Barrow Laboratory</vt:lpstr>
      <vt:lpstr>Arctic Cod (Boreogadus saida)</vt:lpstr>
      <vt:lpstr>Copepod (Calanus glacialis) </vt:lpstr>
      <vt:lpstr>Sculpin (Myoxocephalus sp.)</vt:lpstr>
      <vt:lpstr>Copepod Collection</vt:lpstr>
      <vt:lpstr>Summer Arctic Cod Collection</vt:lpstr>
      <vt:lpstr>Culture Maintenance</vt:lpstr>
      <vt:lpstr>Water Collection</vt:lpstr>
      <vt:lpstr>Toxicity Testing</vt:lpstr>
      <vt:lpstr>Toxicity Test Solutions</vt:lpstr>
      <vt:lpstr>Toxicity Test Solutions</vt:lpstr>
      <vt:lpstr>96 hour Toxicity Tests</vt:lpstr>
      <vt:lpstr>Toxicity Test Chemistry</vt:lpstr>
      <vt:lpstr>Toxicity Testing: Copepod</vt:lpstr>
      <vt:lpstr>Toxicity Testing: Arctic cod</vt:lpstr>
      <vt:lpstr>Toxicology Results</vt:lpstr>
      <vt:lpstr>Discussion</vt:lpstr>
      <vt:lpstr>Slide 54</vt:lpstr>
      <vt:lpstr>Toxicity Results Summary</vt:lpstr>
      <vt:lpstr>Slide 56</vt:lpstr>
      <vt:lpstr>Use of Data</vt:lpstr>
      <vt:lpstr>Respirometry</vt:lpstr>
      <vt:lpstr>Slide 59</vt:lpstr>
      <vt:lpstr>Biodegradation Results</vt:lpstr>
      <vt:lpstr>Percent Mineralization of 24% Weathered Crude and Fresh Crude with and without the Dispersant Corexit® 9500 at a 1:20 DOR, Measured by Respirometry at 2°C using Arctic Seawater Collected in November 2009  </vt:lpstr>
      <vt:lpstr>Biodegradation Results Summary</vt:lpstr>
      <vt:lpstr>Modeling </vt:lpstr>
      <vt:lpstr>Slide 64</vt:lpstr>
      <vt:lpstr>Slide 65</vt:lpstr>
      <vt:lpstr>Slide 66</vt:lpstr>
      <vt:lpstr>How do we study microbial communities?</vt:lpstr>
      <vt:lpstr>Bacterial community analysis using 16S rRNA sequencing</vt:lpstr>
      <vt:lpstr>Microarrays - Methods</vt:lpstr>
      <vt:lpstr>Slide 70</vt:lpstr>
      <vt:lpstr>GeoChip Microarray - Methods</vt:lpstr>
      <vt:lpstr>Methods: Summary of probes on the GeoChip microarray</vt:lpstr>
      <vt:lpstr>Microbial research methods: Advanced molecular genetic tools</vt:lpstr>
      <vt:lpstr>Friends and Partners</vt:lpstr>
      <vt:lpstr>TAC of JIP</vt:lpstr>
      <vt:lpstr>Experience and Capability</vt:lpstr>
      <vt:lpstr>NewFields NW</vt:lpstr>
      <vt:lpstr>Arctic Species Sensitivity Distribution  </vt:lpstr>
      <vt:lpstr>Acknowledgements</vt:lpstr>
      <vt:lpstr>Questions, Discussion</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 L. Labelle-Hamer</dc:creator>
  <cp:lastModifiedBy>ffrap</cp:lastModifiedBy>
  <cp:revision>1035</cp:revision>
  <cp:lastPrinted>2011-02-07T22:47:24Z</cp:lastPrinted>
  <dcterms:created xsi:type="dcterms:W3CDTF">2011-02-03T02:53:07Z</dcterms:created>
  <dcterms:modified xsi:type="dcterms:W3CDTF">2011-10-23T22:04:47Z</dcterms:modified>
</cp:coreProperties>
</file>